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Calibri" panose="020F0502020204030204" pitchFamily="34" charset="0"/>
      <p:regular r:id="rId17"/>
      <p:bold r:id="rId18"/>
      <p:italic r:id="rId19"/>
      <p:boldItalic r:id="rId20"/>
    </p:embeddedFont>
    <p:embeddedFont>
      <p:font typeface="Gotham" panose="020B0604020202020204"/>
      <p:regular r:id="rId21"/>
    </p:embeddedFont>
    <p:embeddedFont>
      <p:font typeface="Mont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3" d="100"/>
          <a:sy n="63" d="100"/>
        </p:scale>
        <p:origin x="413"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0.svg"/><Relationship Id="rId5" Type="http://schemas.openxmlformats.org/officeDocument/2006/relationships/image" Target="../media/image79.png"/><Relationship Id="rId10" Type="http://schemas.openxmlformats.org/officeDocument/2006/relationships/image" Target="../media/image83.png"/><Relationship Id="rId4" Type="http://schemas.openxmlformats.org/officeDocument/2006/relationships/image" Target="../media/image78.svg"/><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85.svg"/><Relationship Id="rId7" Type="http://schemas.openxmlformats.org/officeDocument/2006/relationships/image" Target="../media/image88.sv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6.png"/><Relationship Id="rId4" Type="http://schemas.openxmlformats.org/officeDocument/2006/relationships/image" Target="../media/image86.png"/></Relationships>
</file>

<file path=ppt/slides/_rels/slide12.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svg"/><Relationship Id="rId7" Type="http://schemas.openxmlformats.org/officeDocument/2006/relationships/image" Target="../media/image94.svg"/><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93.png"/><Relationship Id="rId11" Type="http://schemas.openxmlformats.org/officeDocument/2006/relationships/image" Target="../media/image97.png"/><Relationship Id="rId5" Type="http://schemas.openxmlformats.org/officeDocument/2006/relationships/image" Target="../media/image92.svg"/><Relationship Id="rId10" Type="http://schemas.openxmlformats.org/officeDocument/2006/relationships/image" Target="../media/image17.png"/><Relationship Id="rId4" Type="http://schemas.openxmlformats.org/officeDocument/2006/relationships/image" Target="../media/image91.png"/><Relationship Id="rId9" Type="http://schemas.openxmlformats.org/officeDocument/2006/relationships/image" Target="../media/image96.svg"/></Relationships>
</file>

<file path=ppt/slides/_rels/slide13.xml.rels><?xml version="1.0" encoding="UTF-8" standalone="yes"?>
<Relationships xmlns="http://schemas.openxmlformats.org/package/2006/relationships"><Relationship Id="rId8" Type="http://schemas.openxmlformats.org/officeDocument/2006/relationships/image" Target="../media/image101.svg"/><Relationship Id="rId3" Type="http://schemas.openxmlformats.org/officeDocument/2006/relationships/image" Target="../media/image57.png"/><Relationship Id="rId7" Type="http://schemas.openxmlformats.org/officeDocument/2006/relationships/image" Target="../media/image100.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9.svg"/><Relationship Id="rId11" Type="http://schemas.openxmlformats.org/officeDocument/2006/relationships/image" Target="../media/image104.png"/><Relationship Id="rId5" Type="http://schemas.openxmlformats.org/officeDocument/2006/relationships/image" Target="../media/image98.png"/><Relationship Id="rId10" Type="http://schemas.openxmlformats.org/officeDocument/2006/relationships/image" Target="../media/image103.svg"/><Relationship Id="rId4" Type="http://schemas.openxmlformats.org/officeDocument/2006/relationships/image" Target="../media/image58.svg"/><Relationship Id="rId9" Type="http://schemas.openxmlformats.org/officeDocument/2006/relationships/image" Target="../media/image102.png"/></Relationships>
</file>

<file path=ppt/slides/_rels/slide1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svg"/></Relationships>
</file>

<file path=ppt/slides/_rels/slide1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7.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16.sv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svg"/><Relationship Id="rId9" Type="http://schemas.openxmlformats.org/officeDocument/2006/relationships/image" Target="../media/image14.svg"/></Relationships>
</file>

<file path=ppt/slides/_rels/slide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9.sv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7.png"/><Relationship Id="rId9" Type="http://schemas.openxmlformats.org/officeDocument/2006/relationships/image" Target="../media/image24.png"/></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7.svg"/><Relationship Id="rId7" Type="http://schemas.openxmlformats.org/officeDocument/2006/relationships/image" Target="../media/image31.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2.png"/><Relationship Id="rId3" Type="http://schemas.openxmlformats.org/officeDocument/2006/relationships/image" Target="../media/image33.svg"/><Relationship Id="rId7" Type="http://schemas.openxmlformats.org/officeDocument/2006/relationships/image" Target="../media/image37.svg"/><Relationship Id="rId12" Type="http://schemas.openxmlformats.org/officeDocument/2006/relationships/image" Target="../media/image6.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41.svg"/><Relationship Id="rId5" Type="http://schemas.openxmlformats.org/officeDocument/2006/relationships/image" Target="../media/image35.svg"/><Relationship Id="rId15" Type="http://schemas.openxmlformats.org/officeDocument/2006/relationships/image" Target="../media/image17.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svg"/><Relationship Id="rId14" Type="http://schemas.openxmlformats.org/officeDocument/2006/relationships/image" Target="../media/image43.svg"/></Relationships>
</file>

<file path=ppt/slides/_rels/slide6.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svg"/><Relationship Id="rId3" Type="http://schemas.openxmlformats.org/officeDocument/2006/relationships/image" Target="../media/image45.svg"/><Relationship Id="rId7" Type="http://schemas.openxmlformats.org/officeDocument/2006/relationships/image" Target="../media/image49.svg"/><Relationship Id="rId12" Type="http://schemas.openxmlformats.org/officeDocument/2006/relationships/image" Target="../media/image54.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image" Target="../media/image53.svg"/><Relationship Id="rId5" Type="http://schemas.openxmlformats.org/officeDocument/2006/relationships/image" Target="../media/image47.svg"/><Relationship Id="rId15" Type="http://schemas.openxmlformats.org/officeDocument/2006/relationships/image" Target="../media/image56.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svg"/><Relationship Id="rId1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58.svg"/><Relationship Id="rId7" Type="http://schemas.openxmlformats.org/officeDocument/2006/relationships/image" Target="../media/image62.sv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svg"/><Relationship Id="rId10" Type="http://schemas.openxmlformats.org/officeDocument/2006/relationships/image" Target="../media/image63.png"/><Relationship Id="rId4" Type="http://schemas.openxmlformats.org/officeDocument/2006/relationships/image" Target="../media/image59.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8.svg"/><Relationship Id="rId11" Type="http://schemas.openxmlformats.org/officeDocument/2006/relationships/image" Target="../media/image17.png"/><Relationship Id="rId5" Type="http://schemas.openxmlformats.org/officeDocument/2006/relationships/image" Target="../media/image67.png"/><Relationship Id="rId10" Type="http://schemas.openxmlformats.org/officeDocument/2006/relationships/image" Target="../media/image72.svg"/><Relationship Id="rId4" Type="http://schemas.openxmlformats.org/officeDocument/2006/relationships/image" Target="../media/image66.svg"/><Relationship Id="rId9" Type="http://schemas.openxmlformats.org/officeDocument/2006/relationships/image" Target="../media/image71.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73.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1625390" cy="10796864"/>
          </a:xfrm>
          <a:custGeom>
            <a:avLst/>
            <a:gdLst/>
            <a:ahLst/>
            <a:cxnLst/>
            <a:rect l="l" t="t" r="r" b="b"/>
            <a:pathLst>
              <a:path w="21625390" h="10796864">
                <a:moveTo>
                  <a:pt x="0" y="0"/>
                </a:moveTo>
                <a:lnTo>
                  <a:pt x="21625390" y="0"/>
                </a:lnTo>
                <a:lnTo>
                  <a:pt x="21625390" y="10796864"/>
                </a:lnTo>
                <a:lnTo>
                  <a:pt x="0" y="10796864"/>
                </a:lnTo>
                <a:lnTo>
                  <a:pt x="0" y="0"/>
                </a:lnTo>
                <a:close/>
              </a:path>
            </a:pathLst>
          </a:custGeom>
          <a:blipFill>
            <a:blip r:embed="rId2">
              <a:alphaModFix amt="6999"/>
            </a:blip>
            <a:stretch>
              <a:fillRect/>
            </a:stretch>
          </a:blipFill>
        </p:spPr>
        <p:txBody>
          <a:bodyPr/>
          <a:lstStyle/>
          <a:p>
            <a:endParaRPr lang="en-IN"/>
          </a:p>
        </p:txBody>
      </p:sp>
      <p:grpSp>
        <p:nvGrpSpPr>
          <p:cNvPr id="3" name="Group 3"/>
          <p:cNvGrpSpPr/>
          <p:nvPr/>
        </p:nvGrpSpPr>
        <p:grpSpPr>
          <a:xfrm>
            <a:off x="2754670" y="3787298"/>
            <a:ext cx="13181624" cy="1741488"/>
            <a:chOff x="0" y="0"/>
            <a:chExt cx="17575498" cy="2321984"/>
          </a:xfrm>
        </p:grpSpPr>
        <p:sp>
          <p:nvSpPr>
            <p:cNvPr id="4" name="Freeform 4"/>
            <p:cNvSpPr/>
            <p:nvPr/>
          </p:nvSpPr>
          <p:spPr>
            <a:xfrm>
              <a:off x="5423413" y="1526764"/>
              <a:ext cx="6728672" cy="613991"/>
            </a:xfrm>
            <a:custGeom>
              <a:avLst/>
              <a:gdLst/>
              <a:ahLst/>
              <a:cxnLst/>
              <a:rect l="l" t="t" r="r" b="b"/>
              <a:pathLst>
                <a:path w="6728672" h="613991">
                  <a:moveTo>
                    <a:pt x="0" y="0"/>
                  </a:moveTo>
                  <a:lnTo>
                    <a:pt x="6728672" y="0"/>
                  </a:lnTo>
                  <a:lnTo>
                    <a:pt x="6728672" y="613991"/>
                  </a:lnTo>
                  <a:lnTo>
                    <a:pt x="0" y="6139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Freeform 5"/>
            <p:cNvSpPr/>
            <p:nvPr/>
          </p:nvSpPr>
          <p:spPr>
            <a:xfrm>
              <a:off x="8299525" y="1345535"/>
              <a:ext cx="976449" cy="976449"/>
            </a:xfrm>
            <a:custGeom>
              <a:avLst/>
              <a:gdLst/>
              <a:ahLst/>
              <a:cxnLst/>
              <a:rect l="l" t="t" r="r" b="b"/>
              <a:pathLst>
                <a:path w="976449" h="976449">
                  <a:moveTo>
                    <a:pt x="0" y="0"/>
                  </a:moveTo>
                  <a:lnTo>
                    <a:pt x="976449" y="0"/>
                  </a:lnTo>
                  <a:lnTo>
                    <a:pt x="976449" y="976449"/>
                  </a:lnTo>
                  <a:lnTo>
                    <a:pt x="0" y="9764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6" name="TextBox 6"/>
            <p:cNvSpPr txBox="1"/>
            <p:nvPr/>
          </p:nvSpPr>
          <p:spPr>
            <a:xfrm>
              <a:off x="0" y="-180975"/>
              <a:ext cx="17575498" cy="1526510"/>
            </a:xfrm>
            <a:prstGeom prst="rect">
              <a:avLst/>
            </a:prstGeom>
          </p:spPr>
          <p:txBody>
            <a:bodyPr lIns="0" tIns="0" rIns="0" bIns="0" rtlCol="0" anchor="t">
              <a:spAutoFit/>
            </a:bodyPr>
            <a:lstStyle/>
            <a:p>
              <a:pPr algn="ctr">
                <a:lnSpc>
                  <a:spcPts val="9312"/>
                </a:lnSpc>
              </a:pPr>
              <a:r>
                <a:rPr lang="en-US" sz="6652">
                  <a:solidFill>
                    <a:srgbClr val="000000"/>
                  </a:solidFill>
                  <a:latin typeface="Gotham"/>
                </a:rPr>
                <a:t>Music recommendation system</a:t>
              </a:r>
            </a:p>
          </p:txBody>
        </p:sp>
      </p:grpSp>
      <p:sp>
        <p:nvSpPr>
          <p:cNvPr id="7" name="Freeform 7"/>
          <p:cNvSpPr/>
          <p:nvPr/>
        </p:nvSpPr>
        <p:spPr>
          <a:xfrm>
            <a:off x="13524899" y="279451"/>
            <a:ext cx="4490688" cy="1169689"/>
          </a:xfrm>
          <a:custGeom>
            <a:avLst/>
            <a:gdLst/>
            <a:ahLst/>
            <a:cxnLst/>
            <a:rect l="l" t="t" r="r" b="b"/>
            <a:pathLst>
              <a:path w="4490688" h="1169689">
                <a:moveTo>
                  <a:pt x="0" y="0"/>
                </a:moveTo>
                <a:lnTo>
                  <a:pt x="4490688" y="0"/>
                </a:lnTo>
                <a:lnTo>
                  <a:pt x="4490688" y="1169688"/>
                </a:lnTo>
                <a:lnTo>
                  <a:pt x="0" y="1169688"/>
                </a:lnTo>
                <a:lnTo>
                  <a:pt x="0" y="0"/>
                </a:lnTo>
                <a:close/>
              </a:path>
            </a:pathLst>
          </a:custGeom>
          <a:blipFill>
            <a:blip r:embed="rId7"/>
            <a:stretch>
              <a:fillRect/>
            </a:stretch>
          </a:blipFill>
        </p:spPr>
        <p:txBody>
          <a:bodyPr/>
          <a:lstStyle/>
          <a:p>
            <a:endParaRPr lang="en-IN"/>
          </a:p>
        </p:txBody>
      </p:sp>
      <p:sp>
        <p:nvSpPr>
          <p:cNvPr id="8" name="TextBox 8"/>
          <p:cNvSpPr txBox="1"/>
          <p:nvPr/>
        </p:nvSpPr>
        <p:spPr>
          <a:xfrm>
            <a:off x="9139238" y="4486592"/>
            <a:ext cx="9525" cy="1142365"/>
          </a:xfrm>
          <a:prstGeom prst="rect">
            <a:avLst/>
          </a:prstGeom>
        </p:spPr>
        <p:txBody>
          <a:bodyPr lIns="0" tIns="0" rIns="0" bIns="0" rtlCol="0" anchor="t">
            <a:spAutoFit/>
          </a:bodyPr>
          <a:lstStyle/>
          <a:p>
            <a:pPr algn="ctr">
              <a:lnSpc>
                <a:spcPts val="8959"/>
              </a:lnSpc>
            </a:pPr>
            <a:endParaRPr/>
          </a:p>
        </p:txBody>
      </p:sp>
      <p:grpSp>
        <p:nvGrpSpPr>
          <p:cNvPr id="9" name="Group 9"/>
          <p:cNvGrpSpPr/>
          <p:nvPr/>
        </p:nvGrpSpPr>
        <p:grpSpPr>
          <a:xfrm>
            <a:off x="1210060" y="6861787"/>
            <a:ext cx="8135421" cy="2515023"/>
            <a:chOff x="0" y="-114300"/>
            <a:chExt cx="10847229" cy="3353365"/>
          </a:xfrm>
        </p:grpSpPr>
        <p:sp>
          <p:nvSpPr>
            <p:cNvPr id="10" name="TextBox 10"/>
            <p:cNvSpPr txBox="1"/>
            <p:nvPr/>
          </p:nvSpPr>
          <p:spPr>
            <a:xfrm>
              <a:off x="0" y="-114300"/>
              <a:ext cx="6267366" cy="1007193"/>
            </a:xfrm>
            <a:prstGeom prst="rect">
              <a:avLst/>
            </a:prstGeom>
          </p:spPr>
          <p:txBody>
            <a:bodyPr lIns="0" tIns="0" rIns="0" bIns="0" rtlCol="0" anchor="t">
              <a:spAutoFit/>
            </a:bodyPr>
            <a:lstStyle/>
            <a:p>
              <a:pPr algn="ctr">
                <a:lnSpc>
                  <a:spcPts val="6179"/>
                </a:lnSpc>
              </a:pPr>
              <a:r>
                <a:rPr lang="en-US" sz="4414">
                  <a:solidFill>
                    <a:srgbClr val="000000"/>
                  </a:solidFill>
                  <a:latin typeface="Gotham"/>
                </a:rPr>
                <a:t>Team Members:-</a:t>
              </a:r>
            </a:p>
          </p:txBody>
        </p:sp>
        <p:sp>
          <p:nvSpPr>
            <p:cNvPr id="11" name="TextBox 11"/>
            <p:cNvSpPr txBox="1"/>
            <p:nvPr/>
          </p:nvSpPr>
          <p:spPr>
            <a:xfrm>
              <a:off x="0" y="856190"/>
              <a:ext cx="10847229" cy="2382875"/>
            </a:xfrm>
            <a:prstGeom prst="rect">
              <a:avLst/>
            </a:prstGeom>
          </p:spPr>
          <p:txBody>
            <a:bodyPr lIns="0" tIns="0" rIns="0" bIns="0" rtlCol="0" anchor="t">
              <a:spAutoFit/>
            </a:bodyPr>
            <a:lstStyle/>
            <a:p>
              <a:pPr>
                <a:lnSpc>
                  <a:spcPts val="4716"/>
                </a:lnSpc>
              </a:pPr>
              <a:r>
                <a:rPr lang="en-US" sz="3369" dirty="0">
                  <a:solidFill>
                    <a:srgbClr val="000000"/>
                  </a:solidFill>
                  <a:latin typeface="Mont Bold"/>
                </a:rPr>
                <a:t>BL.EN.U4CSE20097 - </a:t>
              </a:r>
              <a:r>
                <a:rPr lang="en-US" sz="3369" dirty="0" err="1">
                  <a:solidFill>
                    <a:srgbClr val="000000"/>
                  </a:solidFill>
                  <a:latin typeface="Mont Bold"/>
                </a:rPr>
                <a:t>MaramPreetham</a:t>
              </a:r>
              <a:r>
                <a:rPr lang="en-US" sz="3369" dirty="0">
                  <a:solidFill>
                    <a:srgbClr val="000000"/>
                  </a:solidFill>
                  <a:latin typeface="Mont Bold"/>
                </a:rPr>
                <a:t> BL.EN.U4CSE20135  - </a:t>
              </a:r>
              <a:r>
                <a:rPr lang="en-US" sz="3369" dirty="0" err="1">
                  <a:solidFill>
                    <a:srgbClr val="000000"/>
                  </a:solidFill>
                  <a:latin typeface="Mont Bold"/>
                </a:rPr>
                <a:t>Putluru</a:t>
              </a:r>
              <a:r>
                <a:rPr lang="en-US" sz="3369" dirty="0">
                  <a:solidFill>
                    <a:srgbClr val="000000"/>
                  </a:solidFill>
                  <a:latin typeface="Mont Bold"/>
                </a:rPr>
                <a:t> Vishnu </a:t>
              </a:r>
            </a:p>
            <a:p>
              <a:pPr>
                <a:lnSpc>
                  <a:spcPts val="4716"/>
                </a:lnSpc>
              </a:pPr>
              <a:r>
                <a:rPr lang="en-US" sz="3369" dirty="0">
                  <a:solidFill>
                    <a:srgbClr val="000000"/>
                  </a:solidFill>
                  <a:latin typeface="Mont Bold"/>
                </a:rPr>
                <a:t>BL.EN.U4CSE20130 - Praveen Sai R B </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91179" y="-254932"/>
            <a:ext cx="21625390" cy="10796864"/>
          </a:xfrm>
          <a:custGeom>
            <a:avLst/>
            <a:gdLst/>
            <a:ahLst/>
            <a:cxnLst/>
            <a:rect l="l" t="t" r="r" b="b"/>
            <a:pathLst>
              <a:path w="21625390" h="10796864">
                <a:moveTo>
                  <a:pt x="0" y="0"/>
                </a:moveTo>
                <a:lnTo>
                  <a:pt x="21625390" y="0"/>
                </a:lnTo>
                <a:lnTo>
                  <a:pt x="21625390" y="10796864"/>
                </a:lnTo>
                <a:lnTo>
                  <a:pt x="0" y="10796864"/>
                </a:lnTo>
                <a:lnTo>
                  <a:pt x="0" y="0"/>
                </a:lnTo>
                <a:close/>
              </a:path>
            </a:pathLst>
          </a:custGeom>
          <a:blipFill>
            <a:blip r:embed="rId2">
              <a:alphaModFix amt="6999"/>
            </a:blip>
            <a:stretch>
              <a:fillRect/>
            </a:stretch>
          </a:blipFill>
        </p:spPr>
        <p:txBody>
          <a:bodyPr/>
          <a:lstStyle/>
          <a:p>
            <a:endParaRPr lang="en-IN"/>
          </a:p>
        </p:txBody>
      </p:sp>
      <p:sp>
        <p:nvSpPr>
          <p:cNvPr id="3" name="Freeform 3"/>
          <p:cNvSpPr/>
          <p:nvPr/>
        </p:nvSpPr>
        <p:spPr>
          <a:xfrm>
            <a:off x="16247874" y="7883582"/>
            <a:ext cx="1718562" cy="2171958"/>
          </a:xfrm>
          <a:custGeom>
            <a:avLst/>
            <a:gdLst/>
            <a:ahLst/>
            <a:cxnLst/>
            <a:rect l="l" t="t" r="r" b="b"/>
            <a:pathLst>
              <a:path w="1718562" h="2171958">
                <a:moveTo>
                  <a:pt x="0" y="0"/>
                </a:moveTo>
                <a:lnTo>
                  <a:pt x="1718562" y="0"/>
                </a:lnTo>
                <a:lnTo>
                  <a:pt x="1718562" y="2171958"/>
                </a:lnTo>
                <a:lnTo>
                  <a:pt x="0" y="21719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4207" y="8229600"/>
            <a:ext cx="2216848" cy="4114800"/>
          </a:xfrm>
          <a:custGeom>
            <a:avLst/>
            <a:gdLst/>
            <a:ahLst/>
            <a:cxnLst/>
            <a:rect l="l" t="t" r="r" b="b"/>
            <a:pathLst>
              <a:path w="2216848" h="4114800">
                <a:moveTo>
                  <a:pt x="0" y="0"/>
                </a:moveTo>
                <a:lnTo>
                  <a:pt x="2216849" y="0"/>
                </a:lnTo>
                <a:lnTo>
                  <a:pt x="221684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Freeform 5"/>
          <p:cNvSpPr/>
          <p:nvPr/>
        </p:nvSpPr>
        <p:spPr>
          <a:xfrm>
            <a:off x="10714661" y="8745528"/>
            <a:ext cx="855250" cy="2311486"/>
          </a:xfrm>
          <a:custGeom>
            <a:avLst/>
            <a:gdLst/>
            <a:ahLst/>
            <a:cxnLst/>
            <a:rect l="l" t="t" r="r" b="b"/>
            <a:pathLst>
              <a:path w="855250" h="2311486">
                <a:moveTo>
                  <a:pt x="0" y="0"/>
                </a:moveTo>
                <a:lnTo>
                  <a:pt x="855250" y="0"/>
                </a:lnTo>
                <a:lnTo>
                  <a:pt x="855250" y="2311487"/>
                </a:lnTo>
                <a:lnTo>
                  <a:pt x="0" y="231148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6" name="Freeform 6"/>
          <p:cNvSpPr/>
          <p:nvPr/>
        </p:nvSpPr>
        <p:spPr>
          <a:xfrm>
            <a:off x="7300000" y="9077517"/>
            <a:ext cx="4529320" cy="922849"/>
          </a:xfrm>
          <a:custGeom>
            <a:avLst/>
            <a:gdLst/>
            <a:ahLst/>
            <a:cxnLst/>
            <a:rect l="l" t="t" r="r" b="b"/>
            <a:pathLst>
              <a:path w="4529320" h="922849">
                <a:moveTo>
                  <a:pt x="0" y="0"/>
                </a:moveTo>
                <a:lnTo>
                  <a:pt x="4529320" y="0"/>
                </a:lnTo>
                <a:lnTo>
                  <a:pt x="4529320" y="922849"/>
                </a:lnTo>
                <a:lnTo>
                  <a:pt x="0" y="922849"/>
                </a:lnTo>
                <a:lnTo>
                  <a:pt x="0" y="0"/>
                </a:lnTo>
                <a:close/>
              </a:path>
            </a:pathLst>
          </a:custGeom>
          <a:blipFill>
            <a:blip r:embed="rId9"/>
            <a:stretch>
              <a:fillRect/>
            </a:stretch>
          </a:blipFill>
        </p:spPr>
        <p:txBody>
          <a:bodyPr/>
          <a:lstStyle/>
          <a:p>
            <a:endParaRPr lang="en-IN"/>
          </a:p>
        </p:txBody>
      </p:sp>
      <p:sp>
        <p:nvSpPr>
          <p:cNvPr id="7" name="TextBox 7"/>
          <p:cNvSpPr txBox="1"/>
          <p:nvPr/>
        </p:nvSpPr>
        <p:spPr>
          <a:xfrm>
            <a:off x="2311056" y="772981"/>
            <a:ext cx="3510355" cy="698978"/>
          </a:xfrm>
          <a:prstGeom prst="rect">
            <a:avLst/>
          </a:prstGeom>
        </p:spPr>
        <p:txBody>
          <a:bodyPr lIns="0" tIns="0" rIns="0" bIns="0" rtlCol="0" anchor="t">
            <a:spAutoFit/>
          </a:bodyPr>
          <a:lstStyle/>
          <a:p>
            <a:pPr algn="ctr">
              <a:lnSpc>
                <a:spcPts val="5489"/>
              </a:lnSpc>
              <a:spcBef>
                <a:spcPct val="0"/>
              </a:spcBef>
            </a:pPr>
            <a:r>
              <a:rPr lang="en-US" sz="3921">
                <a:solidFill>
                  <a:srgbClr val="000000"/>
                </a:solidFill>
                <a:latin typeface="Gotham"/>
              </a:rPr>
              <a:t>Continuation..</a:t>
            </a:r>
          </a:p>
        </p:txBody>
      </p:sp>
      <p:sp>
        <p:nvSpPr>
          <p:cNvPr id="8" name="Freeform 8"/>
          <p:cNvSpPr/>
          <p:nvPr/>
        </p:nvSpPr>
        <p:spPr>
          <a:xfrm>
            <a:off x="7805744" y="877756"/>
            <a:ext cx="2972429" cy="1468122"/>
          </a:xfrm>
          <a:custGeom>
            <a:avLst/>
            <a:gdLst/>
            <a:ahLst/>
            <a:cxnLst/>
            <a:rect l="l" t="t" r="r" b="b"/>
            <a:pathLst>
              <a:path w="2972429" h="1468122">
                <a:moveTo>
                  <a:pt x="0" y="0"/>
                </a:moveTo>
                <a:lnTo>
                  <a:pt x="2972429" y="0"/>
                </a:lnTo>
                <a:lnTo>
                  <a:pt x="2972429" y="1468121"/>
                </a:lnTo>
                <a:lnTo>
                  <a:pt x="0" y="1468121"/>
                </a:lnTo>
                <a:lnTo>
                  <a:pt x="0" y="0"/>
                </a:lnTo>
                <a:close/>
              </a:path>
            </a:pathLst>
          </a:custGeom>
          <a:blipFill>
            <a:blip r:embed="rId10"/>
            <a:stretch>
              <a:fillRect/>
            </a:stretch>
          </a:blipFill>
        </p:spPr>
        <p:txBody>
          <a:bodyPr/>
          <a:lstStyle/>
          <a:p>
            <a:endParaRPr lang="en-IN"/>
          </a:p>
        </p:txBody>
      </p:sp>
      <p:grpSp>
        <p:nvGrpSpPr>
          <p:cNvPr id="9" name="Group 9"/>
          <p:cNvGrpSpPr/>
          <p:nvPr/>
        </p:nvGrpSpPr>
        <p:grpSpPr>
          <a:xfrm>
            <a:off x="1795613" y="2520432"/>
            <a:ext cx="15463687" cy="5534614"/>
            <a:chOff x="0" y="0"/>
            <a:chExt cx="20618249" cy="7379485"/>
          </a:xfrm>
        </p:grpSpPr>
        <p:sp>
          <p:nvSpPr>
            <p:cNvPr id="10" name="TextBox 10"/>
            <p:cNvSpPr txBox="1"/>
            <p:nvPr/>
          </p:nvSpPr>
          <p:spPr>
            <a:xfrm>
              <a:off x="0" y="-85725"/>
              <a:ext cx="18718498" cy="1478587"/>
            </a:xfrm>
            <a:prstGeom prst="rect">
              <a:avLst/>
            </a:prstGeom>
          </p:spPr>
          <p:txBody>
            <a:bodyPr lIns="0" tIns="0" rIns="0" bIns="0" rtlCol="0" anchor="t">
              <a:spAutoFit/>
            </a:bodyPr>
            <a:lstStyle/>
            <a:p>
              <a:pPr marL="686554" lvl="1" indent="-343277" algn="just">
                <a:lnSpc>
                  <a:spcPts val="4451"/>
                </a:lnSpc>
                <a:buFont typeface="Arial"/>
                <a:buChar char="•"/>
              </a:pPr>
              <a:r>
                <a:rPr lang="en-US" sz="3179">
                  <a:solidFill>
                    <a:srgbClr val="000000"/>
                  </a:solidFill>
                  <a:latin typeface="Gotham"/>
                </a:rPr>
                <a:t>We then used the LSH algorithm. LSH stands for Locality-Sensitive Hashing. </a:t>
              </a:r>
            </a:p>
          </p:txBody>
        </p:sp>
        <p:sp>
          <p:nvSpPr>
            <p:cNvPr id="11" name="TextBox 11"/>
            <p:cNvSpPr txBox="1"/>
            <p:nvPr/>
          </p:nvSpPr>
          <p:spPr>
            <a:xfrm>
              <a:off x="0" y="1297612"/>
              <a:ext cx="20618249" cy="6081873"/>
            </a:xfrm>
            <a:prstGeom prst="rect">
              <a:avLst/>
            </a:prstGeom>
          </p:spPr>
          <p:txBody>
            <a:bodyPr lIns="0" tIns="0" rIns="0" bIns="0" rtlCol="0" anchor="t">
              <a:spAutoFit/>
            </a:bodyPr>
            <a:lstStyle/>
            <a:p>
              <a:pPr marL="697280" lvl="1" indent="-348640" algn="just">
                <a:lnSpc>
                  <a:spcPts val="4521"/>
                </a:lnSpc>
                <a:buFont typeface="Arial"/>
                <a:buChar char="•"/>
              </a:pPr>
              <a:r>
                <a:rPr lang="en-US" sz="3229">
                  <a:solidFill>
                    <a:srgbClr val="000000"/>
                  </a:solidFill>
                  <a:latin typeface="Gotham"/>
                </a:rPr>
                <a:t>It is a method for efficiently finding approximate nearest neighbors in high-dimensional spaces.</a:t>
              </a:r>
            </a:p>
            <a:p>
              <a:pPr marL="697280" lvl="1" indent="-348640" algn="just">
                <a:lnSpc>
                  <a:spcPts val="4521"/>
                </a:lnSpc>
                <a:buFont typeface="Arial"/>
                <a:buChar char="•"/>
              </a:pPr>
              <a:r>
                <a:rPr lang="en-US" sz="3229">
                  <a:solidFill>
                    <a:srgbClr val="000000"/>
                  </a:solidFill>
                  <a:latin typeface="Gotham"/>
                </a:rPr>
                <a:t>It enables quick searches in large datasets.</a:t>
              </a:r>
            </a:p>
            <a:p>
              <a:pPr marL="697280" lvl="1" indent="-348640" algn="just">
                <a:lnSpc>
                  <a:spcPts val="4521"/>
                </a:lnSpc>
                <a:buFont typeface="Arial"/>
                <a:buChar char="•"/>
              </a:pPr>
              <a:r>
                <a:rPr lang="en-US" sz="3229">
                  <a:solidFill>
                    <a:srgbClr val="000000"/>
                  </a:solidFill>
                  <a:latin typeface="Gotham"/>
                </a:rPr>
                <a:t>Nest the Apriori algorithm is used on the original dataset.</a:t>
              </a:r>
            </a:p>
            <a:p>
              <a:pPr marL="697280" lvl="1" indent="-348640" algn="just">
                <a:lnSpc>
                  <a:spcPts val="4521"/>
                </a:lnSpc>
                <a:buFont typeface="Arial"/>
                <a:buChar char="•"/>
              </a:pPr>
              <a:r>
                <a:rPr lang="en-US" sz="3229">
                  <a:solidFill>
                    <a:srgbClr val="000000"/>
                  </a:solidFill>
                  <a:latin typeface="Gotham"/>
                </a:rPr>
                <a:t>Its main purpose is to discover interesting relationships or associations among a set of items in a database.</a:t>
              </a:r>
            </a:p>
            <a:p>
              <a:pPr marL="697280" lvl="1" indent="-348640" algn="just">
                <a:lnSpc>
                  <a:spcPts val="4521"/>
                </a:lnSpc>
                <a:buFont typeface="Arial"/>
                <a:buChar char="•"/>
              </a:pPr>
              <a:r>
                <a:rPr lang="en-US" sz="3229">
                  <a:solidFill>
                    <a:srgbClr val="000000"/>
                  </a:solidFill>
                  <a:latin typeface="Gotham"/>
                </a:rPr>
                <a:t>Apriori algorithm is also used to find frequent item sets based on the selected music features.</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3955" y="8578778"/>
            <a:ext cx="2985487" cy="1508404"/>
            <a:chOff x="0" y="0"/>
            <a:chExt cx="3980649" cy="2011205"/>
          </a:xfrm>
        </p:grpSpPr>
        <p:sp>
          <p:nvSpPr>
            <p:cNvPr id="3" name="Freeform 3"/>
            <p:cNvSpPr/>
            <p:nvPr/>
          </p:nvSpPr>
          <p:spPr>
            <a:xfrm>
              <a:off x="0" y="976677"/>
              <a:ext cx="3364320" cy="1034528"/>
            </a:xfrm>
            <a:custGeom>
              <a:avLst/>
              <a:gdLst/>
              <a:ahLst/>
              <a:cxnLst/>
              <a:rect l="l" t="t" r="r" b="b"/>
              <a:pathLst>
                <a:path w="3364320" h="1034528">
                  <a:moveTo>
                    <a:pt x="0" y="0"/>
                  </a:moveTo>
                  <a:lnTo>
                    <a:pt x="3364320" y="0"/>
                  </a:lnTo>
                  <a:lnTo>
                    <a:pt x="3364320" y="1034528"/>
                  </a:lnTo>
                  <a:lnTo>
                    <a:pt x="0" y="10345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rot="-1864509">
              <a:off x="1712097" y="479818"/>
              <a:ext cx="2151546" cy="1051568"/>
            </a:xfrm>
            <a:custGeom>
              <a:avLst/>
              <a:gdLst/>
              <a:ahLst/>
              <a:cxnLst/>
              <a:rect l="l" t="t" r="r" b="b"/>
              <a:pathLst>
                <a:path w="2151546" h="1051568">
                  <a:moveTo>
                    <a:pt x="0" y="0"/>
                  </a:moveTo>
                  <a:lnTo>
                    <a:pt x="2151546" y="0"/>
                  </a:lnTo>
                  <a:lnTo>
                    <a:pt x="2151546" y="1051568"/>
                  </a:lnTo>
                  <a:lnTo>
                    <a:pt x="0" y="1051568"/>
                  </a:lnTo>
                  <a:lnTo>
                    <a:pt x="0" y="0"/>
                  </a:lnTo>
                  <a:close/>
                </a:path>
              </a:pathLst>
            </a:custGeom>
            <a:blipFill>
              <a:blip r:embed="rId4"/>
              <a:stretch>
                <a:fillRect/>
              </a:stretch>
            </a:blipFill>
          </p:spPr>
          <p:txBody>
            <a:bodyPr/>
            <a:lstStyle/>
            <a:p>
              <a:endParaRPr lang="en-IN"/>
            </a:p>
          </p:txBody>
        </p:sp>
      </p:grpSp>
      <p:sp>
        <p:nvSpPr>
          <p:cNvPr id="5" name="TextBox 5"/>
          <p:cNvSpPr txBox="1"/>
          <p:nvPr/>
        </p:nvSpPr>
        <p:spPr>
          <a:xfrm>
            <a:off x="2988850" y="3593378"/>
            <a:ext cx="11596000" cy="1079759"/>
          </a:xfrm>
          <a:prstGeom prst="rect">
            <a:avLst/>
          </a:prstGeom>
        </p:spPr>
        <p:txBody>
          <a:bodyPr lIns="0" tIns="0" rIns="0" bIns="0" rtlCol="0" anchor="t">
            <a:spAutoFit/>
          </a:bodyPr>
          <a:lstStyle/>
          <a:p>
            <a:pPr>
              <a:lnSpc>
                <a:spcPts val="4242"/>
              </a:lnSpc>
            </a:pPr>
            <a:r>
              <a:rPr lang="en-US" sz="3030">
                <a:solidFill>
                  <a:srgbClr val="000000"/>
                </a:solidFill>
                <a:latin typeface="Gotham"/>
              </a:rPr>
              <a:t>The dataset used is called 'genres_v2.csv.' It likely contains details about songs…</a:t>
            </a:r>
          </a:p>
        </p:txBody>
      </p:sp>
      <p:sp>
        <p:nvSpPr>
          <p:cNvPr id="6" name="TextBox 6"/>
          <p:cNvSpPr txBox="1"/>
          <p:nvPr/>
        </p:nvSpPr>
        <p:spPr>
          <a:xfrm>
            <a:off x="4201831" y="1917242"/>
            <a:ext cx="8147023" cy="700502"/>
          </a:xfrm>
          <a:prstGeom prst="rect">
            <a:avLst/>
          </a:prstGeom>
        </p:spPr>
        <p:txBody>
          <a:bodyPr lIns="0" tIns="0" rIns="0" bIns="0" rtlCol="0" anchor="t">
            <a:spAutoFit/>
          </a:bodyPr>
          <a:lstStyle/>
          <a:p>
            <a:pPr algn="ctr">
              <a:lnSpc>
                <a:spcPts val="5489"/>
              </a:lnSpc>
              <a:spcBef>
                <a:spcPct val="0"/>
              </a:spcBef>
            </a:pPr>
            <a:r>
              <a:rPr lang="en-US" sz="3921">
                <a:solidFill>
                  <a:srgbClr val="000000"/>
                </a:solidFill>
                <a:latin typeface="Gotham"/>
              </a:rPr>
              <a:t>Dataset</a:t>
            </a:r>
          </a:p>
        </p:txBody>
      </p:sp>
      <p:sp>
        <p:nvSpPr>
          <p:cNvPr id="7" name="Freeform 7"/>
          <p:cNvSpPr/>
          <p:nvPr/>
        </p:nvSpPr>
        <p:spPr>
          <a:xfrm>
            <a:off x="14362522" y="279451"/>
            <a:ext cx="3653065" cy="951513"/>
          </a:xfrm>
          <a:custGeom>
            <a:avLst/>
            <a:gdLst/>
            <a:ahLst/>
            <a:cxnLst/>
            <a:rect l="l" t="t" r="r" b="b"/>
            <a:pathLst>
              <a:path w="3653065" h="951513">
                <a:moveTo>
                  <a:pt x="0" y="0"/>
                </a:moveTo>
                <a:lnTo>
                  <a:pt x="3653065" y="0"/>
                </a:lnTo>
                <a:lnTo>
                  <a:pt x="3653065" y="951513"/>
                </a:lnTo>
                <a:lnTo>
                  <a:pt x="0" y="951513"/>
                </a:lnTo>
                <a:lnTo>
                  <a:pt x="0" y="0"/>
                </a:lnTo>
                <a:close/>
              </a:path>
            </a:pathLst>
          </a:custGeom>
          <a:blipFill>
            <a:blip r:embed="rId5"/>
            <a:stretch>
              <a:fillRect/>
            </a:stretch>
          </a:blipFill>
        </p:spPr>
        <p:txBody>
          <a:bodyPr/>
          <a:lstStyle/>
          <a:p>
            <a:endParaRPr lang="en-IN"/>
          </a:p>
        </p:txBody>
      </p:sp>
      <p:sp>
        <p:nvSpPr>
          <p:cNvPr id="8" name="Freeform 8"/>
          <p:cNvSpPr/>
          <p:nvPr/>
        </p:nvSpPr>
        <p:spPr>
          <a:xfrm>
            <a:off x="16780068" y="9051246"/>
            <a:ext cx="1235518" cy="1036291"/>
          </a:xfrm>
          <a:custGeom>
            <a:avLst/>
            <a:gdLst/>
            <a:ahLst/>
            <a:cxnLst/>
            <a:rect l="l" t="t" r="r" b="b"/>
            <a:pathLst>
              <a:path w="1235518" h="1036291">
                <a:moveTo>
                  <a:pt x="0" y="0"/>
                </a:moveTo>
                <a:lnTo>
                  <a:pt x="1235519" y="0"/>
                </a:lnTo>
                <a:lnTo>
                  <a:pt x="1235519" y="1036291"/>
                </a:lnTo>
                <a:lnTo>
                  <a:pt x="0" y="10362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Freeform 9"/>
          <p:cNvSpPr/>
          <p:nvPr/>
        </p:nvSpPr>
        <p:spPr>
          <a:xfrm>
            <a:off x="7857044" y="9332980"/>
            <a:ext cx="2573912" cy="524435"/>
          </a:xfrm>
          <a:custGeom>
            <a:avLst/>
            <a:gdLst/>
            <a:ahLst/>
            <a:cxnLst/>
            <a:rect l="l" t="t" r="r" b="b"/>
            <a:pathLst>
              <a:path w="2573912" h="524435">
                <a:moveTo>
                  <a:pt x="0" y="0"/>
                </a:moveTo>
                <a:lnTo>
                  <a:pt x="2573912" y="0"/>
                </a:lnTo>
                <a:lnTo>
                  <a:pt x="2573912" y="524435"/>
                </a:lnTo>
                <a:lnTo>
                  <a:pt x="0" y="524435"/>
                </a:lnTo>
                <a:lnTo>
                  <a:pt x="0" y="0"/>
                </a:lnTo>
                <a:close/>
              </a:path>
            </a:pathLst>
          </a:custGeom>
          <a:blipFill>
            <a:blip r:embed="rId8"/>
            <a:stretch>
              <a:fillRect/>
            </a:stretch>
          </a:blipFill>
        </p:spPr>
        <p:txBody>
          <a:bodyPr/>
          <a:lstStyle/>
          <a:p>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3955" y="208548"/>
            <a:ext cx="1930882" cy="1240592"/>
          </a:xfrm>
          <a:custGeom>
            <a:avLst/>
            <a:gdLst/>
            <a:ahLst/>
            <a:cxnLst/>
            <a:rect l="l" t="t" r="r" b="b"/>
            <a:pathLst>
              <a:path w="1930882" h="1240592">
                <a:moveTo>
                  <a:pt x="0" y="0"/>
                </a:moveTo>
                <a:lnTo>
                  <a:pt x="1930883" y="0"/>
                </a:lnTo>
                <a:lnTo>
                  <a:pt x="1930883" y="1240591"/>
                </a:lnTo>
                <a:lnTo>
                  <a:pt x="0" y="12405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6753701" y="8826749"/>
            <a:ext cx="1375075" cy="1376796"/>
          </a:xfrm>
          <a:custGeom>
            <a:avLst/>
            <a:gdLst/>
            <a:ahLst/>
            <a:cxnLst/>
            <a:rect l="l" t="t" r="r" b="b"/>
            <a:pathLst>
              <a:path w="1375075" h="1376796">
                <a:moveTo>
                  <a:pt x="0" y="0"/>
                </a:moveTo>
                <a:lnTo>
                  <a:pt x="1375076" y="0"/>
                </a:lnTo>
                <a:lnTo>
                  <a:pt x="1375076" y="1376796"/>
                </a:lnTo>
                <a:lnTo>
                  <a:pt x="0" y="13767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4" name="Group 4"/>
          <p:cNvGrpSpPr/>
          <p:nvPr/>
        </p:nvGrpSpPr>
        <p:grpSpPr>
          <a:xfrm>
            <a:off x="14055265" y="1781627"/>
            <a:ext cx="8147023" cy="6230389"/>
            <a:chOff x="0" y="0"/>
            <a:chExt cx="10862698" cy="8307185"/>
          </a:xfrm>
        </p:grpSpPr>
        <p:sp>
          <p:nvSpPr>
            <p:cNvPr id="5" name="Freeform 5"/>
            <p:cNvSpPr/>
            <p:nvPr/>
          </p:nvSpPr>
          <p:spPr>
            <a:xfrm rot="265151">
              <a:off x="3333287" y="188703"/>
              <a:ext cx="4959240" cy="1586957"/>
            </a:xfrm>
            <a:custGeom>
              <a:avLst/>
              <a:gdLst/>
              <a:ahLst/>
              <a:cxnLst/>
              <a:rect l="l" t="t" r="r" b="b"/>
              <a:pathLst>
                <a:path w="4959240" h="1586957">
                  <a:moveTo>
                    <a:pt x="0" y="0"/>
                  </a:moveTo>
                  <a:lnTo>
                    <a:pt x="4959240" y="0"/>
                  </a:lnTo>
                  <a:lnTo>
                    <a:pt x="4959240" y="1586957"/>
                  </a:lnTo>
                  <a:lnTo>
                    <a:pt x="0" y="1586957"/>
                  </a:lnTo>
                  <a:lnTo>
                    <a:pt x="0" y="0"/>
                  </a:lnTo>
                  <a:close/>
                </a:path>
              </a:pathLst>
            </a:custGeom>
            <a:blipFill>
              <a:blip r:embed="rId6">
                <a:alphaModFix amt="3329"/>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a:off x="0" y="1769816"/>
              <a:ext cx="10862698" cy="6537369"/>
            </a:xfrm>
            <a:custGeom>
              <a:avLst/>
              <a:gdLst/>
              <a:ahLst/>
              <a:cxnLst/>
              <a:rect l="l" t="t" r="r" b="b"/>
              <a:pathLst>
                <a:path w="10862698" h="6537369">
                  <a:moveTo>
                    <a:pt x="0" y="0"/>
                  </a:moveTo>
                  <a:lnTo>
                    <a:pt x="10862698" y="0"/>
                  </a:lnTo>
                  <a:lnTo>
                    <a:pt x="10862698" y="6537369"/>
                  </a:lnTo>
                  <a:lnTo>
                    <a:pt x="0" y="6537369"/>
                  </a:lnTo>
                  <a:lnTo>
                    <a:pt x="0" y="0"/>
                  </a:lnTo>
                  <a:close/>
                </a:path>
              </a:pathLst>
            </a:custGeom>
            <a:blipFill>
              <a:blip r:embed="rId8">
                <a:alphaModFix amt="3959"/>
                <a:extLst>
                  <a:ext uri="{96DAC541-7B7A-43D3-8B79-37D633B846F1}">
                    <asvg:svgBlip xmlns:asvg="http://schemas.microsoft.com/office/drawing/2016/SVG/main" r:embed="rId9"/>
                  </a:ext>
                </a:extLst>
              </a:blip>
              <a:stretch>
                <a:fillRect/>
              </a:stretch>
            </a:blipFill>
          </p:spPr>
          <p:txBody>
            <a:bodyPr/>
            <a:lstStyle/>
            <a:p>
              <a:endParaRPr lang="en-IN"/>
            </a:p>
          </p:txBody>
        </p:sp>
      </p:grpSp>
      <p:sp>
        <p:nvSpPr>
          <p:cNvPr id="7" name="Freeform 7"/>
          <p:cNvSpPr/>
          <p:nvPr/>
        </p:nvSpPr>
        <p:spPr>
          <a:xfrm>
            <a:off x="7368572" y="9426126"/>
            <a:ext cx="3612873" cy="748759"/>
          </a:xfrm>
          <a:custGeom>
            <a:avLst/>
            <a:gdLst/>
            <a:ahLst/>
            <a:cxnLst/>
            <a:rect l="l" t="t" r="r" b="b"/>
            <a:pathLst>
              <a:path w="3612873" h="748759">
                <a:moveTo>
                  <a:pt x="0" y="0"/>
                </a:moveTo>
                <a:lnTo>
                  <a:pt x="3612873" y="0"/>
                </a:lnTo>
                <a:lnTo>
                  <a:pt x="3612873" y="748759"/>
                </a:lnTo>
                <a:lnTo>
                  <a:pt x="0" y="748759"/>
                </a:lnTo>
                <a:lnTo>
                  <a:pt x="0" y="0"/>
                </a:lnTo>
                <a:close/>
              </a:path>
            </a:pathLst>
          </a:custGeom>
          <a:blipFill>
            <a:blip r:embed="rId10"/>
            <a:stretch>
              <a:fillRect l="-1716"/>
            </a:stretch>
          </a:blipFill>
        </p:spPr>
        <p:txBody>
          <a:bodyPr/>
          <a:lstStyle/>
          <a:p>
            <a:endParaRPr lang="en-IN"/>
          </a:p>
        </p:txBody>
      </p:sp>
      <p:sp>
        <p:nvSpPr>
          <p:cNvPr id="8" name="Freeform 8"/>
          <p:cNvSpPr/>
          <p:nvPr/>
        </p:nvSpPr>
        <p:spPr>
          <a:xfrm>
            <a:off x="3510724" y="1162159"/>
            <a:ext cx="9537883" cy="8096141"/>
          </a:xfrm>
          <a:custGeom>
            <a:avLst/>
            <a:gdLst/>
            <a:ahLst/>
            <a:cxnLst/>
            <a:rect l="l" t="t" r="r" b="b"/>
            <a:pathLst>
              <a:path w="9537883" h="8096141">
                <a:moveTo>
                  <a:pt x="0" y="0"/>
                </a:moveTo>
                <a:lnTo>
                  <a:pt x="9537882" y="0"/>
                </a:lnTo>
                <a:lnTo>
                  <a:pt x="9537882" y="8096141"/>
                </a:lnTo>
                <a:lnTo>
                  <a:pt x="0" y="8096141"/>
                </a:lnTo>
                <a:lnTo>
                  <a:pt x="0" y="0"/>
                </a:lnTo>
                <a:close/>
              </a:path>
            </a:pathLst>
          </a:custGeom>
          <a:blipFill>
            <a:blip r:embed="rId11"/>
            <a:stretch>
              <a:fillRect b="-22675"/>
            </a:stretch>
          </a:blipFill>
        </p:spPr>
        <p:txBody>
          <a:bodyPr/>
          <a:lstStyle/>
          <a:p>
            <a:endParaRPr lang="en-IN"/>
          </a:p>
        </p:txBody>
      </p:sp>
      <p:sp>
        <p:nvSpPr>
          <p:cNvPr id="9" name="TextBox 9"/>
          <p:cNvSpPr txBox="1"/>
          <p:nvPr/>
        </p:nvSpPr>
        <p:spPr>
          <a:xfrm>
            <a:off x="5101497" y="461656"/>
            <a:ext cx="8147023" cy="700502"/>
          </a:xfrm>
          <a:prstGeom prst="rect">
            <a:avLst/>
          </a:prstGeom>
        </p:spPr>
        <p:txBody>
          <a:bodyPr lIns="0" tIns="0" rIns="0" bIns="0" rtlCol="0" anchor="t">
            <a:spAutoFit/>
          </a:bodyPr>
          <a:lstStyle/>
          <a:p>
            <a:pPr algn="ctr">
              <a:lnSpc>
                <a:spcPts val="5489"/>
              </a:lnSpc>
              <a:spcBef>
                <a:spcPct val="0"/>
              </a:spcBef>
            </a:pPr>
            <a:r>
              <a:rPr lang="en-US" sz="3921">
                <a:solidFill>
                  <a:srgbClr val="000000"/>
                </a:solidFill>
                <a:latin typeface="Gotham"/>
              </a:rPr>
              <a:t>Implementation</a:t>
            </a:r>
          </a:p>
        </p:txBody>
      </p:sp>
      <p:sp>
        <p:nvSpPr>
          <p:cNvPr id="10" name="Freeform 10"/>
          <p:cNvSpPr/>
          <p:nvPr/>
        </p:nvSpPr>
        <p:spPr>
          <a:xfrm>
            <a:off x="11383762" y="7420347"/>
            <a:ext cx="7184788" cy="895895"/>
          </a:xfrm>
          <a:custGeom>
            <a:avLst/>
            <a:gdLst/>
            <a:ahLst/>
            <a:cxnLst/>
            <a:rect l="l" t="t" r="r" b="b"/>
            <a:pathLst>
              <a:path w="7184788" h="895895">
                <a:moveTo>
                  <a:pt x="0" y="0"/>
                </a:moveTo>
                <a:lnTo>
                  <a:pt x="7184788" y="0"/>
                </a:lnTo>
                <a:lnTo>
                  <a:pt x="7184788" y="895896"/>
                </a:lnTo>
                <a:lnTo>
                  <a:pt x="0" y="895896"/>
                </a:lnTo>
                <a:lnTo>
                  <a:pt x="0" y="0"/>
                </a:lnTo>
                <a:close/>
              </a:path>
            </a:pathLst>
          </a:custGeom>
          <a:blipFill>
            <a:blip r:embed="rId11"/>
            <a:stretch>
              <a:fillRect t="-735106"/>
            </a:stretch>
          </a:blipFill>
        </p:spPr>
        <p:txBody>
          <a:bodyPr/>
          <a:lstStyle/>
          <a:p>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947204" y="279451"/>
            <a:ext cx="3068382" cy="799221"/>
          </a:xfrm>
          <a:custGeom>
            <a:avLst/>
            <a:gdLst/>
            <a:ahLst/>
            <a:cxnLst/>
            <a:rect l="l" t="t" r="r" b="b"/>
            <a:pathLst>
              <a:path w="3068382" h="799221">
                <a:moveTo>
                  <a:pt x="0" y="0"/>
                </a:moveTo>
                <a:lnTo>
                  <a:pt x="3068383" y="0"/>
                </a:lnTo>
                <a:lnTo>
                  <a:pt x="3068383" y="799221"/>
                </a:lnTo>
                <a:lnTo>
                  <a:pt x="0" y="799221"/>
                </a:lnTo>
                <a:lnTo>
                  <a:pt x="0" y="0"/>
                </a:lnTo>
                <a:close/>
              </a:path>
            </a:pathLst>
          </a:custGeom>
          <a:blipFill>
            <a:blip r:embed="rId2"/>
            <a:stretch>
              <a:fillRect/>
            </a:stretch>
          </a:blipFill>
        </p:spPr>
        <p:txBody>
          <a:bodyPr/>
          <a:lstStyle/>
          <a:p>
            <a:endParaRPr lang="en-IN"/>
          </a:p>
        </p:txBody>
      </p:sp>
      <p:sp>
        <p:nvSpPr>
          <p:cNvPr id="3" name="Freeform 3"/>
          <p:cNvSpPr/>
          <p:nvPr/>
        </p:nvSpPr>
        <p:spPr>
          <a:xfrm>
            <a:off x="2521976" y="-1453691"/>
            <a:ext cx="13244048" cy="13194383"/>
          </a:xfrm>
          <a:custGeom>
            <a:avLst/>
            <a:gdLst/>
            <a:ahLst/>
            <a:cxnLst/>
            <a:rect l="l" t="t" r="r" b="b"/>
            <a:pathLst>
              <a:path w="13244048" h="13194383">
                <a:moveTo>
                  <a:pt x="0" y="0"/>
                </a:moveTo>
                <a:lnTo>
                  <a:pt x="13244048" y="0"/>
                </a:lnTo>
                <a:lnTo>
                  <a:pt x="13244048" y="13194382"/>
                </a:lnTo>
                <a:lnTo>
                  <a:pt x="0" y="13194382"/>
                </a:lnTo>
                <a:lnTo>
                  <a:pt x="0" y="0"/>
                </a:lnTo>
                <a:close/>
              </a:path>
            </a:pathLst>
          </a:custGeom>
          <a:blipFill>
            <a:blip r:embed="rId3">
              <a:alphaModFix amt="18999"/>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flipH="1">
            <a:off x="16639941" y="7446261"/>
            <a:ext cx="1521186" cy="2566418"/>
          </a:xfrm>
          <a:custGeom>
            <a:avLst/>
            <a:gdLst/>
            <a:ahLst/>
            <a:cxnLst/>
            <a:rect l="l" t="t" r="r" b="b"/>
            <a:pathLst>
              <a:path w="1521186" h="2566418">
                <a:moveTo>
                  <a:pt x="1521186" y="0"/>
                </a:moveTo>
                <a:lnTo>
                  <a:pt x="0" y="0"/>
                </a:lnTo>
                <a:lnTo>
                  <a:pt x="0" y="2566418"/>
                </a:lnTo>
                <a:lnTo>
                  <a:pt x="1521186" y="2566418"/>
                </a:lnTo>
                <a:lnTo>
                  <a:pt x="1521186"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grpSp>
        <p:nvGrpSpPr>
          <p:cNvPr id="5" name="Group 5"/>
          <p:cNvGrpSpPr/>
          <p:nvPr/>
        </p:nvGrpSpPr>
        <p:grpSpPr>
          <a:xfrm>
            <a:off x="0" y="279945"/>
            <a:ext cx="4486924" cy="1497511"/>
            <a:chOff x="0" y="0"/>
            <a:chExt cx="5982565" cy="1996681"/>
          </a:xfrm>
        </p:grpSpPr>
        <p:sp>
          <p:nvSpPr>
            <p:cNvPr id="6" name="Freeform 6"/>
            <p:cNvSpPr/>
            <p:nvPr/>
          </p:nvSpPr>
          <p:spPr>
            <a:xfrm>
              <a:off x="0" y="0"/>
              <a:ext cx="5982565" cy="1996681"/>
            </a:xfrm>
            <a:custGeom>
              <a:avLst/>
              <a:gdLst/>
              <a:ahLst/>
              <a:cxnLst/>
              <a:rect l="l" t="t" r="r" b="b"/>
              <a:pathLst>
                <a:path w="5982565" h="1996681">
                  <a:moveTo>
                    <a:pt x="0" y="0"/>
                  </a:moveTo>
                  <a:lnTo>
                    <a:pt x="5982565" y="0"/>
                  </a:lnTo>
                  <a:lnTo>
                    <a:pt x="5982565" y="1996681"/>
                  </a:lnTo>
                  <a:lnTo>
                    <a:pt x="0" y="199668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7" name="Freeform 7"/>
            <p:cNvSpPr/>
            <p:nvPr/>
          </p:nvSpPr>
          <p:spPr>
            <a:xfrm>
              <a:off x="258444" y="749046"/>
              <a:ext cx="1606601" cy="568335"/>
            </a:xfrm>
            <a:custGeom>
              <a:avLst/>
              <a:gdLst/>
              <a:ahLst/>
              <a:cxnLst/>
              <a:rect l="l" t="t" r="r" b="b"/>
              <a:pathLst>
                <a:path w="1606601" h="568335">
                  <a:moveTo>
                    <a:pt x="0" y="0"/>
                  </a:moveTo>
                  <a:lnTo>
                    <a:pt x="1606601" y="0"/>
                  </a:lnTo>
                  <a:lnTo>
                    <a:pt x="1606601" y="568335"/>
                  </a:lnTo>
                  <a:lnTo>
                    <a:pt x="0" y="56833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grpSp>
      <p:sp>
        <p:nvSpPr>
          <p:cNvPr id="8" name="Freeform 8"/>
          <p:cNvSpPr/>
          <p:nvPr/>
        </p:nvSpPr>
        <p:spPr>
          <a:xfrm>
            <a:off x="5177687" y="2443197"/>
            <a:ext cx="7463410" cy="7569483"/>
          </a:xfrm>
          <a:custGeom>
            <a:avLst/>
            <a:gdLst/>
            <a:ahLst/>
            <a:cxnLst/>
            <a:rect l="l" t="t" r="r" b="b"/>
            <a:pathLst>
              <a:path w="7463410" h="7569483">
                <a:moveTo>
                  <a:pt x="0" y="0"/>
                </a:moveTo>
                <a:lnTo>
                  <a:pt x="7463410" y="0"/>
                </a:lnTo>
                <a:lnTo>
                  <a:pt x="7463410" y="7569482"/>
                </a:lnTo>
                <a:lnTo>
                  <a:pt x="0" y="7569482"/>
                </a:lnTo>
                <a:lnTo>
                  <a:pt x="0" y="0"/>
                </a:lnTo>
                <a:close/>
              </a:path>
            </a:pathLst>
          </a:custGeom>
          <a:blipFill>
            <a:blip r:embed="rId11"/>
            <a:stretch>
              <a:fillRect l="-36019" t="-11131" r="-58598" b="-27172"/>
            </a:stretch>
          </a:blipFill>
        </p:spPr>
        <p:txBody>
          <a:bodyPr/>
          <a:lstStyle/>
          <a:p>
            <a:endParaRPr lang="en-IN"/>
          </a:p>
        </p:txBody>
      </p:sp>
      <p:sp>
        <p:nvSpPr>
          <p:cNvPr id="9" name="Freeform 9"/>
          <p:cNvSpPr/>
          <p:nvPr/>
        </p:nvSpPr>
        <p:spPr>
          <a:xfrm>
            <a:off x="6100775" y="1615885"/>
            <a:ext cx="5443420" cy="827312"/>
          </a:xfrm>
          <a:custGeom>
            <a:avLst/>
            <a:gdLst/>
            <a:ahLst/>
            <a:cxnLst/>
            <a:rect l="l" t="t" r="r" b="b"/>
            <a:pathLst>
              <a:path w="5443420" h="827312">
                <a:moveTo>
                  <a:pt x="0" y="0"/>
                </a:moveTo>
                <a:lnTo>
                  <a:pt x="5443421" y="0"/>
                </a:lnTo>
                <a:lnTo>
                  <a:pt x="5443421" y="827312"/>
                </a:lnTo>
                <a:lnTo>
                  <a:pt x="0" y="827312"/>
                </a:lnTo>
                <a:lnTo>
                  <a:pt x="0" y="0"/>
                </a:lnTo>
                <a:close/>
              </a:path>
            </a:pathLst>
          </a:custGeom>
          <a:blipFill>
            <a:blip r:embed="rId11"/>
            <a:stretch>
              <a:fillRect l="-53440" t="-836159" r="-43968"/>
            </a:stretch>
          </a:blipFill>
        </p:spPr>
        <p:txBody>
          <a:bodyPr/>
          <a:lstStyle/>
          <a:p>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491777" y="255964"/>
            <a:ext cx="4490688" cy="1169689"/>
          </a:xfrm>
          <a:custGeom>
            <a:avLst/>
            <a:gdLst/>
            <a:ahLst/>
            <a:cxnLst/>
            <a:rect l="l" t="t" r="r" b="b"/>
            <a:pathLst>
              <a:path w="4490688" h="1169689">
                <a:moveTo>
                  <a:pt x="0" y="0"/>
                </a:moveTo>
                <a:lnTo>
                  <a:pt x="4490688" y="0"/>
                </a:lnTo>
                <a:lnTo>
                  <a:pt x="4490688" y="1169689"/>
                </a:lnTo>
                <a:lnTo>
                  <a:pt x="0" y="1169689"/>
                </a:lnTo>
                <a:lnTo>
                  <a:pt x="0" y="0"/>
                </a:lnTo>
                <a:close/>
              </a:path>
            </a:pathLst>
          </a:custGeom>
          <a:blipFill>
            <a:blip r:embed="rId2"/>
            <a:stretch>
              <a:fillRect/>
            </a:stretch>
          </a:blipFill>
        </p:spPr>
        <p:txBody>
          <a:bodyPr/>
          <a:lstStyle/>
          <a:p>
            <a:endParaRPr lang="en-IN"/>
          </a:p>
        </p:txBody>
      </p:sp>
      <p:sp>
        <p:nvSpPr>
          <p:cNvPr id="3" name="Freeform 3"/>
          <p:cNvSpPr/>
          <p:nvPr/>
        </p:nvSpPr>
        <p:spPr>
          <a:xfrm>
            <a:off x="343195" y="8224763"/>
            <a:ext cx="910711" cy="1751367"/>
          </a:xfrm>
          <a:custGeom>
            <a:avLst/>
            <a:gdLst/>
            <a:ahLst/>
            <a:cxnLst/>
            <a:rect l="l" t="t" r="r" b="b"/>
            <a:pathLst>
              <a:path w="910711" h="1751367">
                <a:moveTo>
                  <a:pt x="0" y="0"/>
                </a:moveTo>
                <a:lnTo>
                  <a:pt x="910711" y="0"/>
                </a:lnTo>
                <a:lnTo>
                  <a:pt x="910711" y="1751368"/>
                </a:lnTo>
                <a:lnTo>
                  <a:pt x="0" y="17513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3820933" y="2555504"/>
            <a:ext cx="9354815" cy="5908849"/>
          </a:xfrm>
          <a:custGeom>
            <a:avLst/>
            <a:gdLst/>
            <a:ahLst/>
            <a:cxnLst/>
            <a:rect l="l" t="t" r="r" b="b"/>
            <a:pathLst>
              <a:path w="9354815" h="5908849">
                <a:moveTo>
                  <a:pt x="0" y="0"/>
                </a:moveTo>
                <a:lnTo>
                  <a:pt x="9354816" y="0"/>
                </a:lnTo>
                <a:lnTo>
                  <a:pt x="9354816" y="5908849"/>
                </a:lnTo>
                <a:lnTo>
                  <a:pt x="0" y="5908849"/>
                </a:lnTo>
                <a:lnTo>
                  <a:pt x="0" y="0"/>
                </a:lnTo>
                <a:close/>
              </a:path>
            </a:pathLst>
          </a:custGeom>
          <a:blipFill>
            <a:blip r:embed="rId5"/>
            <a:stretch>
              <a:fillRect/>
            </a:stretch>
          </a:blipFill>
        </p:spPr>
        <p:txBody>
          <a:bodyPr/>
          <a:lstStyle/>
          <a:p>
            <a:endParaRPr lang="en-IN"/>
          </a:p>
        </p:txBody>
      </p:sp>
      <p:sp>
        <p:nvSpPr>
          <p:cNvPr id="5" name="TextBox 5"/>
          <p:cNvSpPr txBox="1"/>
          <p:nvPr/>
        </p:nvSpPr>
        <p:spPr>
          <a:xfrm>
            <a:off x="7913436" y="1320878"/>
            <a:ext cx="1814155" cy="700502"/>
          </a:xfrm>
          <a:prstGeom prst="rect">
            <a:avLst/>
          </a:prstGeom>
        </p:spPr>
        <p:txBody>
          <a:bodyPr lIns="0" tIns="0" rIns="0" bIns="0" rtlCol="0" anchor="t">
            <a:spAutoFit/>
          </a:bodyPr>
          <a:lstStyle/>
          <a:p>
            <a:pPr algn="ctr">
              <a:lnSpc>
                <a:spcPts val="5489"/>
              </a:lnSpc>
              <a:spcBef>
                <a:spcPct val="0"/>
              </a:spcBef>
            </a:pPr>
            <a:r>
              <a:rPr lang="en-US" sz="3921">
                <a:solidFill>
                  <a:srgbClr val="000000"/>
                </a:solidFill>
                <a:latin typeface="Gotham"/>
              </a:rPr>
              <a:t>Results</a:t>
            </a:r>
          </a:p>
        </p:txBody>
      </p:sp>
      <p:sp>
        <p:nvSpPr>
          <p:cNvPr id="6" name="TextBox 6"/>
          <p:cNvSpPr txBox="1"/>
          <p:nvPr/>
        </p:nvSpPr>
        <p:spPr>
          <a:xfrm>
            <a:off x="5517557" y="8903227"/>
            <a:ext cx="6605915" cy="614896"/>
          </a:xfrm>
          <a:prstGeom prst="rect">
            <a:avLst/>
          </a:prstGeom>
        </p:spPr>
        <p:txBody>
          <a:bodyPr lIns="0" tIns="0" rIns="0" bIns="0" rtlCol="0" anchor="t">
            <a:spAutoFit/>
          </a:bodyPr>
          <a:lstStyle/>
          <a:p>
            <a:pPr algn="ctr">
              <a:lnSpc>
                <a:spcPts val="4788"/>
              </a:lnSpc>
              <a:spcBef>
                <a:spcPct val="0"/>
              </a:spcBef>
            </a:pPr>
            <a:r>
              <a:rPr lang="en-US" sz="3420">
                <a:solidFill>
                  <a:srgbClr val="000000"/>
                </a:solidFill>
                <a:latin typeface="Gotham"/>
              </a:rPr>
              <a:t>Silhouette score for clustering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67271" y="295305"/>
            <a:ext cx="14406129" cy="8962995"/>
          </a:xfrm>
          <a:custGeom>
            <a:avLst/>
            <a:gdLst/>
            <a:ahLst/>
            <a:cxnLst/>
            <a:rect l="l" t="t" r="r" b="b"/>
            <a:pathLst>
              <a:path w="15293066" h="9534056">
                <a:moveTo>
                  <a:pt x="0" y="0"/>
                </a:moveTo>
                <a:lnTo>
                  <a:pt x="15293066" y="0"/>
                </a:lnTo>
                <a:lnTo>
                  <a:pt x="15293066" y="9534056"/>
                </a:lnTo>
                <a:lnTo>
                  <a:pt x="0" y="9534056"/>
                </a:lnTo>
                <a:lnTo>
                  <a:pt x="0" y="0"/>
                </a:lnTo>
                <a:close/>
              </a:path>
            </a:pathLst>
          </a:custGeom>
          <a:blipFill>
            <a:blip r:embed="rId2"/>
            <a:stretch>
              <a:fillRect/>
            </a:stretch>
          </a:blipFill>
        </p:spPr>
        <p:txBody>
          <a:bodyPr/>
          <a:lstStyle/>
          <a:p>
            <a:endParaRPr lang="en-IN"/>
          </a:p>
        </p:txBody>
      </p:sp>
      <p:sp>
        <p:nvSpPr>
          <p:cNvPr id="3" name="TextBox 2">
            <a:extLst>
              <a:ext uri="{FF2B5EF4-FFF2-40B4-BE49-F238E27FC236}">
                <a16:creationId xmlns:a16="http://schemas.microsoft.com/office/drawing/2014/main" id="{BF8C4C2B-F477-302C-0957-FCC543283EA4}"/>
              </a:ext>
            </a:extLst>
          </p:cNvPr>
          <p:cNvSpPr txBox="1"/>
          <p:nvPr/>
        </p:nvSpPr>
        <p:spPr>
          <a:xfrm>
            <a:off x="5791200" y="9346168"/>
            <a:ext cx="8686800" cy="369332"/>
          </a:xfrm>
          <a:prstGeom prst="rect">
            <a:avLst/>
          </a:prstGeom>
          <a:noFill/>
        </p:spPr>
        <p:txBody>
          <a:bodyPr wrap="square" rtlCol="0">
            <a:spAutoFit/>
          </a:bodyPr>
          <a:lstStyle/>
          <a:p>
            <a:r>
              <a:rPr lang="en-IN" dirty="0" err="1"/>
              <a:t>Silhoutte</a:t>
            </a:r>
            <a:r>
              <a:rPr lang="en-IN" dirty="0"/>
              <a:t> plot for 1000 samples in 2,3,4,6 clusters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818598" y="8821836"/>
            <a:ext cx="1206513" cy="1429941"/>
          </a:xfrm>
          <a:custGeom>
            <a:avLst/>
            <a:gdLst/>
            <a:ahLst/>
            <a:cxnLst/>
            <a:rect l="l" t="t" r="r" b="b"/>
            <a:pathLst>
              <a:path w="1206513" h="1429941">
                <a:moveTo>
                  <a:pt x="0" y="0"/>
                </a:moveTo>
                <a:lnTo>
                  <a:pt x="1206514" y="0"/>
                </a:lnTo>
                <a:lnTo>
                  <a:pt x="1206514" y="1429942"/>
                </a:lnTo>
                <a:lnTo>
                  <a:pt x="0" y="1429942"/>
                </a:lnTo>
                <a:lnTo>
                  <a:pt x="0" y="0"/>
                </a:lnTo>
                <a:close/>
              </a:path>
            </a:pathLst>
          </a:custGeom>
          <a:blipFill>
            <a:blip r:embed="rId2"/>
            <a:stretch>
              <a:fillRect/>
            </a:stretch>
          </a:blipFill>
        </p:spPr>
        <p:txBody>
          <a:bodyPr/>
          <a:lstStyle/>
          <a:p>
            <a:endParaRPr lang="en-IN"/>
          </a:p>
        </p:txBody>
      </p:sp>
      <p:sp>
        <p:nvSpPr>
          <p:cNvPr id="3" name="Freeform 3"/>
          <p:cNvSpPr/>
          <p:nvPr/>
        </p:nvSpPr>
        <p:spPr>
          <a:xfrm rot="1405879">
            <a:off x="14548575" y="8575791"/>
            <a:ext cx="2123479" cy="1090937"/>
          </a:xfrm>
          <a:custGeom>
            <a:avLst/>
            <a:gdLst/>
            <a:ahLst/>
            <a:cxnLst/>
            <a:rect l="l" t="t" r="r" b="b"/>
            <a:pathLst>
              <a:path w="2123479" h="1090937">
                <a:moveTo>
                  <a:pt x="0" y="0"/>
                </a:moveTo>
                <a:lnTo>
                  <a:pt x="2123479" y="0"/>
                </a:lnTo>
                <a:lnTo>
                  <a:pt x="2123479" y="1090937"/>
                </a:lnTo>
                <a:lnTo>
                  <a:pt x="0" y="10909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4" name="Group 4"/>
          <p:cNvGrpSpPr/>
          <p:nvPr/>
        </p:nvGrpSpPr>
        <p:grpSpPr>
          <a:xfrm>
            <a:off x="-1144337" y="-1021976"/>
            <a:ext cx="3054134" cy="3054134"/>
            <a:chOff x="0" y="0"/>
            <a:chExt cx="4072178" cy="4072178"/>
          </a:xfrm>
        </p:grpSpPr>
        <p:sp>
          <p:nvSpPr>
            <p:cNvPr id="5" name="Freeform 5"/>
            <p:cNvSpPr/>
            <p:nvPr/>
          </p:nvSpPr>
          <p:spPr>
            <a:xfrm>
              <a:off x="1592501" y="1550552"/>
              <a:ext cx="971074" cy="971074"/>
            </a:xfrm>
            <a:custGeom>
              <a:avLst/>
              <a:gdLst/>
              <a:ahLst/>
              <a:cxnLst/>
              <a:rect l="l" t="t" r="r" b="b"/>
              <a:pathLst>
                <a:path w="971074" h="971074">
                  <a:moveTo>
                    <a:pt x="0" y="0"/>
                  </a:moveTo>
                  <a:lnTo>
                    <a:pt x="971075" y="0"/>
                  </a:lnTo>
                  <a:lnTo>
                    <a:pt x="971075" y="971074"/>
                  </a:lnTo>
                  <a:lnTo>
                    <a:pt x="0" y="9710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6" name="Freeform 6"/>
            <p:cNvSpPr/>
            <p:nvPr/>
          </p:nvSpPr>
          <p:spPr>
            <a:xfrm>
              <a:off x="1371138" y="872977"/>
              <a:ext cx="1652173" cy="2326225"/>
            </a:xfrm>
            <a:custGeom>
              <a:avLst/>
              <a:gdLst/>
              <a:ahLst/>
              <a:cxnLst/>
              <a:rect l="l" t="t" r="r" b="b"/>
              <a:pathLst>
                <a:path w="1652173" h="2326225">
                  <a:moveTo>
                    <a:pt x="0" y="0"/>
                  </a:moveTo>
                  <a:lnTo>
                    <a:pt x="1652173" y="0"/>
                  </a:lnTo>
                  <a:lnTo>
                    <a:pt x="1652173" y="2326225"/>
                  </a:lnTo>
                  <a:lnTo>
                    <a:pt x="0" y="2326225"/>
                  </a:lnTo>
                  <a:lnTo>
                    <a:pt x="0" y="0"/>
                  </a:lnTo>
                  <a:close/>
                </a:path>
              </a:pathLst>
            </a:custGeom>
            <a:blipFill>
              <a:blip r:embed="rId7"/>
              <a:stretch>
                <a:fillRect l="-26729" r="-14068"/>
              </a:stretch>
            </a:blipFill>
          </p:spPr>
          <p:txBody>
            <a:bodyPr/>
            <a:lstStyle/>
            <a:p>
              <a:endParaRPr lang="en-IN"/>
            </a:p>
          </p:txBody>
        </p:sp>
        <p:sp>
          <p:nvSpPr>
            <p:cNvPr id="7" name="Freeform 7"/>
            <p:cNvSpPr/>
            <p:nvPr/>
          </p:nvSpPr>
          <p:spPr>
            <a:xfrm>
              <a:off x="0" y="0"/>
              <a:ext cx="4072178" cy="4072178"/>
            </a:xfrm>
            <a:custGeom>
              <a:avLst/>
              <a:gdLst/>
              <a:ahLst/>
              <a:cxnLst/>
              <a:rect l="l" t="t" r="r" b="b"/>
              <a:pathLst>
                <a:path w="4072178" h="4072178">
                  <a:moveTo>
                    <a:pt x="0" y="0"/>
                  </a:moveTo>
                  <a:lnTo>
                    <a:pt x="4072178" y="0"/>
                  </a:lnTo>
                  <a:lnTo>
                    <a:pt x="4072178" y="4072178"/>
                  </a:lnTo>
                  <a:lnTo>
                    <a:pt x="0" y="40721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grpSp>
      <p:sp>
        <p:nvSpPr>
          <p:cNvPr id="8" name="Freeform 8"/>
          <p:cNvSpPr/>
          <p:nvPr/>
        </p:nvSpPr>
        <p:spPr>
          <a:xfrm>
            <a:off x="444785" y="9225175"/>
            <a:ext cx="1167830" cy="664203"/>
          </a:xfrm>
          <a:custGeom>
            <a:avLst/>
            <a:gdLst/>
            <a:ahLst/>
            <a:cxnLst/>
            <a:rect l="l" t="t" r="r" b="b"/>
            <a:pathLst>
              <a:path w="1167830" h="664203">
                <a:moveTo>
                  <a:pt x="0" y="0"/>
                </a:moveTo>
                <a:lnTo>
                  <a:pt x="1167830" y="0"/>
                </a:lnTo>
                <a:lnTo>
                  <a:pt x="1167830" y="664203"/>
                </a:lnTo>
                <a:lnTo>
                  <a:pt x="0" y="66420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9" name="TextBox 9"/>
          <p:cNvSpPr txBox="1"/>
          <p:nvPr/>
        </p:nvSpPr>
        <p:spPr>
          <a:xfrm>
            <a:off x="1028700" y="2308459"/>
            <a:ext cx="4913847" cy="837188"/>
          </a:xfrm>
          <a:prstGeom prst="rect">
            <a:avLst/>
          </a:prstGeom>
        </p:spPr>
        <p:txBody>
          <a:bodyPr lIns="0" tIns="0" rIns="0" bIns="0" rtlCol="0" anchor="t">
            <a:spAutoFit/>
          </a:bodyPr>
          <a:lstStyle/>
          <a:p>
            <a:pPr algn="ctr">
              <a:lnSpc>
                <a:spcPts val="6597"/>
              </a:lnSpc>
              <a:spcBef>
                <a:spcPct val="0"/>
              </a:spcBef>
            </a:pPr>
            <a:r>
              <a:rPr lang="en-US" sz="4712">
                <a:solidFill>
                  <a:srgbClr val="000000"/>
                </a:solidFill>
                <a:latin typeface="Gotham"/>
              </a:rPr>
              <a:t>INTRODUCTION</a:t>
            </a:r>
          </a:p>
        </p:txBody>
      </p:sp>
      <p:sp>
        <p:nvSpPr>
          <p:cNvPr id="10" name="Freeform 10"/>
          <p:cNvSpPr/>
          <p:nvPr/>
        </p:nvSpPr>
        <p:spPr>
          <a:xfrm>
            <a:off x="13534424" y="279451"/>
            <a:ext cx="4490688" cy="1169689"/>
          </a:xfrm>
          <a:custGeom>
            <a:avLst/>
            <a:gdLst/>
            <a:ahLst/>
            <a:cxnLst/>
            <a:rect l="l" t="t" r="r" b="b"/>
            <a:pathLst>
              <a:path w="4490688" h="1169689">
                <a:moveTo>
                  <a:pt x="0" y="0"/>
                </a:moveTo>
                <a:lnTo>
                  <a:pt x="4490688" y="0"/>
                </a:lnTo>
                <a:lnTo>
                  <a:pt x="4490688" y="1169688"/>
                </a:lnTo>
                <a:lnTo>
                  <a:pt x="0" y="1169688"/>
                </a:lnTo>
                <a:lnTo>
                  <a:pt x="0" y="0"/>
                </a:lnTo>
                <a:close/>
              </a:path>
            </a:pathLst>
          </a:custGeom>
          <a:blipFill>
            <a:blip r:embed="rId12"/>
            <a:stretch>
              <a:fillRect/>
            </a:stretch>
          </a:blipFill>
        </p:spPr>
        <p:txBody>
          <a:bodyPr/>
          <a:lstStyle/>
          <a:p>
            <a:endParaRPr lang="en-IN"/>
          </a:p>
        </p:txBody>
      </p:sp>
      <p:sp>
        <p:nvSpPr>
          <p:cNvPr id="11" name="TextBox 11"/>
          <p:cNvSpPr txBox="1"/>
          <p:nvPr/>
        </p:nvSpPr>
        <p:spPr>
          <a:xfrm>
            <a:off x="478954" y="3660112"/>
            <a:ext cx="17330092" cy="3938270"/>
          </a:xfrm>
          <a:prstGeom prst="rect">
            <a:avLst/>
          </a:prstGeom>
        </p:spPr>
        <p:txBody>
          <a:bodyPr lIns="0" tIns="0" rIns="0" bIns="0" rtlCol="0" anchor="t">
            <a:spAutoFit/>
          </a:bodyPr>
          <a:lstStyle/>
          <a:p>
            <a:pPr marL="690881" lvl="1" indent="-345440">
              <a:lnSpc>
                <a:spcPts val="4480"/>
              </a:lnSpc>
              <a:buFont typeface="Arial"/>
              <a:buChar char="•"/>
            </a:pPr>
            <a:r>
              <a:rPr lang="en-US" sz="3200">
                <a:solidFill>
                  <a:srgbClr val="000000"/>
                </a:solidFill>
                <a:latin typeface="Gotham"/>
              </a:rPr>
              <a:t>Imagine you love music and have a vast collection of songs. However, finding new songs that match your taste can be challenging.</a:t>
            </a:r>
          </a:p>
          <a:p>
            <a:pPr marL="690881" lvl="1" indent="-345440">
              <a:lnSpc>
                <a:spcPts val="4480"/>
              </a:lnSpc>
              <a:buFont typeface="Arial"/>
              <a:buChar char="•"/>
            </a:pPr>
            <a:r>
              <a:rPr lang="en-US" sz="3200">
                <a:solidFill>
                  <a:srgbClr val="000000"/>
                </a:solidFill>
                <a:latin typeface="Gotham"/>
              </a:rPr>
              <a:t>This code aims to make that process easier. It takes a large dataset containing information about various songs, such as their rhythm, energy, and genre. </a:t>
            </a:r>
          </a:p>
          <a:p>
            <a:pPr marL="690881" lvl="1" indent="-345440">
              <a:lnSpc>
                <a:spcPts val="4480"/>
              </a:lnSpc>
              <a:buFont typeface="Arial"/>
              <a:buChar char="•"/>
            </a:pPr>
            <a:r>
              <a:rPr lang="en-US" sz="3200">
                <a:solidFill>
                  <a:srgbClr val="000000"/>
                </a:solidFill>
                <a:latin typeface="Gotham"/>
              </a:rPr>
              <a:t>The goal is to group similar songs together and understand the patterns in the music. By doing this, the code can recommend new songs to you based on what you already enjoy.</a:t>
            </a:r>
          </a:p>
        </p:txBody>
      </p:sp>
      <p:sp>
        <p:nvSpPr>
          <p:cNvPr id="12" name="Freeform 12"/>
          <p:cNvSpPr/>
          <p:nvPr/>
        </p:nvSpPr>
        <p:spPr>
          <a:xfrm>
            <a:off x="6341248" y="8687239"/>
            <a:ext cx="5605504" cy="1142121"/>
          </a:xfrm>
          <a:custGeom>
            <a:avLst/>
            <a:gdLst/>
            <a:ahLst/>
            <a:cxnLst/>
            <a:rect l="l" t="t" r="r" b="b"/>
            <a:pathLst>
              <a:path w="5605504" h="1142121">
                <a:moveTo>
                  <a:pt x="0" y="0"/>
                </a:moveTo>
                <a:lnTo>
                  <a:pt x="5605504" y="0"/>
                </a:lnTo>
                <a:lnTo>
                  <a:pt x="5605504" y="1142122"/>
                </a:lnTo>
                <a:lnTo>
                  <a:pt x="0" y="1142122"/>
                </a:lnTo>
                <a:lnTo>
                  <a:pt x="0" y="0"/>
                </a:lnTo>
                <a:close/>
              </a:path>
            </a:pathLst>
          </a:custGeom>
          <a:blipFill>
            <a:blip r:embed="rId13"/>
            <a:stretch>
              <a:fillRect/>
            </a:stretch>
          </a:blipFill>
        </p:spPr>
        <p:txBody>
          <a:bodyPr/>
          <a:lstStyle/>
          <a:p>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003401" y="-586962"/>
            <a:ext cx="7393034" cy="5538054"/>
          </a:xfrm>
          <a:custGeom>
            <a:avLst/>
            <a:gdLst/>
            <a:ahLst/>
            <a:cxnLst/>
            <a:rect l="l" t="t" r="r" b="b"/>
            <a:pathLst>
              <a:path w="7393034" h="5538054">
                <a:moveTo>
                  <a:pt x="0" y="0"/>
                </a:moveTo>
                <a:lnTo>
                  <a:pt x="7393034" y="0"/>
                </a:lnTo>
                <a:lnTo>
                  <a:pt x="7393034" y="5538054"/>
                </a:lnTo>
                <a:lnTo>
                  <a:pt x="0" y="5538054"/>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6341248" y="8687239"/>
            <a:ext cx="5605504" cy="1142121"/>
          </a:xfrm>
          <a:custGeom>
            <a:avLst/>
            <a:gdLst/>
            <a:ahLst/>
            <a:cxnLst/>
            <a:rect l="l" t="t" r="r" b="b"/>
            <a:pathLst>
              <a:path w="5605504" h="1142121">
                <a:moveTo>
                  <a:pt x="0" y="0"/>
                </a:moveTo>
                <a:lnTo>
                  <a:pt x="5605504" y="0"/>
                </a:lnTo>
                <a:lnTo>
                  <a:pt x="5605504" y="1142122"/>
                </a:lnTo>
                <a:lnTo>
                  <a:pt x="0" y="1142122"/>
                </a:lnTo>
                <a:lnTo>
                  <a:pt x="0" y="0"/>
                </a:lnTo>
                <a:close/>
              </a:path>
            </a:pathLst>
          </a:custGeom>
          <a:blipFill>
            <a:blip r:embed="rId4"/>
            <a:stretch>
              <a:fillRect/>
            </a:stretch>
          </a:blipFill>
        </p:spPr>
        <p:txBody>
          <a:bodyPr/>
          <a:lstStyle/>
          <a:p>
            <a:endParaRPr lang="en-IN"/>
          </a:p>
        </p:txBody>
      </p:sp>
      <p:sp>
        <p:nvSpPr>
          <p:cNvPr id="4" name="Freeform 4"/>
          <p:cNvSpPr/>
          <p:nvPr/>
        </p:nvSpPr>
        <p:spPr>
          <a:xfrm>
            <a:off x="14824943" y="0"/>
            <a:ext cx="3463057" cy="1610322"/>
          </a:xfrm>
          <a:custGeom>
            <a:avLst/>
            <a:gdLst/>
            <a:ahLst/>
            <a:cxnLst/>
            <a:rect l="l" t="t" r="r" b="b"/>
            <a:pathLst>
              <a:path w="3463057" h="1610322">
                <a:moveTo>
                  <a:pt x="0" y="0"/>
                </a:moveTo>
                <a:lnTo>
                  <a:pt x="3463057" y="0"/>
                </a:lnTo>
                <a:lnTo>
                  <a:pt x="3463057" y="1610322"/>
                </a:lnTo>
                <a:lnTo>
                  <a:pt x="0" y="16103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Freeform 5"/>
          <p:cNvSpPr/>
          <p:nvPr/>
        </p:nvSpPr>
        <p:spPr>
          <a:xfrm>
            <a:off x="0" y="7509686"/>
            <a:ext cx="2782373" cy="2777314"/>
          </a:xfrm>
          <a:custGeom>
            <a:avLst/>
            <a:gdLst/>
            <a:ahLst/>
            <a:cxnLst/>
            <a:rect l="l" t="t" r="r" b="b"/>
            <a:pathLst>
              <a:path w="2782373" h="2777314">
                <a:moveTo>
                  <a:pt x="0" y="0"/>
                </a:moveTo>
                <a:lnTo>
                  <a:pt x="2782373" y="0"/>
                </a:lnTo>
                <a:lnTo>
                  <a:pt x="2782373" y="2777314"/>
                </a:lnTo>
                <a:lnTo>
                  <a:pt x="0" y="2777314"/>
                </a:lnTo>
                <a:lnTo>
                  <a:pt x="0" y="0"/>
                </a:lnTo>
                <a:close/>
              </a:path>
            </a:pathLst>
          </a:custGeom>
          <a:blipFill>
            <a:blip r:embed="rId7">
              <a:alphaModFix amt="24000"/>
              <a:extLst>
                <a:ext uri="{96DAC541-7B7A-43D3-8B79-37D633B846F1}">
                  <asvg:svgBlip xmlns:asvg="http://schemas.microsoft.com/office/drawing/2016/SVG/main" r:embed="rId8"/>
                </a:ext>
              </a:extLst>
            </a:blip>
            <a:stretch>
              <a:fillRect/>
            </a:stretch>
          </a:blipFill>
        </p:spPr>
        <p:txBody>
          <a:bodyPr/>
          <a:lstStyle/>
          <a:p>
            <a:endParaRPr lang="en-IN"/>
          </a:p>
        </p:txBody>
      </p:sp>
      <p:sp>
        <p:nvSpPr>
          <p:cNvPr id="6" name="Freeform 6"/>
          <p:cNvSpPr/>
          <p:nvPr/>
        </p:nvSpPr>
        <p:spPr>
          <a:xfrm rot="-4974002">
            <a:off x="14249419" y="6840943"/>
            <a:ext cx="4063365" cy="4114800"/>
          </a:xfrm>
          <a:custGeom>
            <a:avLst/>
            <a:gdLst/>
            <a:ahLst/>
            <a:cxnLst/>
            <a:rect l="l" t="t" r="r" b="b"/>
            <a:pathLst>
              <a:path w="4063365" h="4114800">
                <a:moveTo>
                  <a:pt x="0" y="0"/>
                </a:moveTo>
                <a:lnTo>
                  <a:pt x="4063365" y="0"/>
                </a:lnTo>
                <a:lnTo>
                  <a:pt x="4063365"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7" name="TextBox 7"/>
          <p:cNvSpPr txBox="1"/>
          <p:nvPr/>
        </p:nvSpPr>
        <p:spPr>
          <a:xfrm>
            <a:off x="1391187" y="2240482"/>
            <a:ext cx="3653445" cy="804883"/>
          </a:xfrm>
          <a:prstGeom prst="rect">
            <a:avLst/>
          </a:prstGeom>
        </p:spPr>
        <p:txBody>
          <a:bodyPr lIns="0" tIns="0" rIns="0" bIns="0" rtlCol="0" anchor="t">
            <a:spAutoFit/>
          </a:bodyPr>
          <a:lstStyle/>
          <a:p>
            <a:pPr algn="ctr">
              <a:lnSpc>
                <a:spcPts val="6266"/>
              </a:lnSpc>
              <a:spcBef>
                <a:spcPct val="0"/>
              </a:spcBef>
            </a:pPr>
            <a:r>
              <a:rPr lang="en-US" sz="4476">
                <a:solidFill>
                  <a:srgbClr val="000000"/>
                </a:solidFill>
                <a:latin typeface="Gotham"/>
              </a:rPr>
              <a:t>Continued..</a:t>
            </a:r>
          </a:p>
        </p:txBody>
      </p:sp>
      <p:sp>
        <p:nvSpPr>
          <p:cNvPr id="8" name="TextBox 8"/>
          <p:cNvSpPr txBox="1"/>
          <p:nvPr/>
        </p:nvSpPr>
        <p:spPr>
          <a:xfrm>
            <a:off x="1028700" y="3397372"/>
            <a:ext cx="16645585" cy="3488055"/>
          </a:xfrm>
          <a:prstGeom prst="rect">
            <a:avLst/>
          </a:prstGeom>
        </p:spPr>
        <p:txBody>
          <a:bodyPr lIns="0" tIns="0" rIns="0" bIns="0" rtlCol="0" anchor="t">
            <a:spAutoFit/>
          </a:bodyPr>
          <a:lstStyle/>
          <a:p>
            <a:pPr marL="712470" lvl="1" indent="-356235">
              <a:lnSpc>
                <a:spcPts val="4620"/>
              </a:lnSpc>
              <a:buFont typeface="Arial"/>
              <a:buChar char="•"/>
            </a:pPr>
            <a:r>
              <a:rPr lang="en-US" sz="3300">
                <a:solidFill>
                  <a:srgbClr val="000000"/>
                </a:solidFill>
                <a:latin typeface="Gotham"/>
              </a:rPr>
              <a:t>Music recommendation systems are essential for platforms like streaming services to enhance user experience.</a:t>
            </a:r>
          </a:p>
          <a:p>
            <a:pPr marL="712470" lvl="1" indent="-356235">
              <a:lnSpc>
                <a:spcPts val="4620"/>
              </a:lnSpc>
              <a:buFont typeface="Arial"/>
              <a:buChar char="•"/>
            </a:pPr>
            <a:r>
              <a:rPr lang="en-US" sz="3300">
                <a:solidFill>
                  <a:srgbClr val="000000"/>
                </a:solidFill>
                <a:latin typeface="Gotham"/>
              </a:rPr>
              <a:t>Clustering similar songs allows for personalized recommendations, making it more likely that users will discover and enjoy new music.</a:t>
            </a:r>
          </a:p>
          <a:p>
            <a:pPr marL="712470" lvl="1" indent="-356235">
              <a:lnSpc>
                <a:spcPts val="4620"/>
              </a:lnSpc>
              <a:buFont typeface="Arial"/>
              <a:buChar char="•"/>
            </a:pPr>
            <a:r>
              <a:rPr lang="en-US" sz="3300">
                <a:solidFill>
                  <a:srgbClr val="000000"/>
                </a:solidFill>
                <a:latin typeface="Gotham"/>
              </a:rPr>
              <a:t>Analyzing the distribution of music genres provides valuable information about the popularity of different genres.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95384" y="209910"/>
            <a:ext cx="2774758" cy="3061802"/>
          </a:xfrm>
          <a:custGeom>
            <a:avLst/>
            <a:gdLst/>
            <a:ahLst/>
            <a:cxnLst/>
            <a:rect l="l" t="t" r="r" b="b"/>
            <a:pathLst>
              <a:path w="2774758" h="3061802">
                <a:moveTo>
                  <a:pt x="0" y="0"/>
                </a:moveTo>
                <a:lnTo>
                  <a:pt x="2774758" y="0"/>
                </a:lnTo>
                <a:lnTo>
                  <a:pt x="2774758" y="3061802"/>
                </a:lnTo>
                <a:lnTo>
                  <a:pt x="0" y="30618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1560034">
            <a:off x="605651" y="7313652"/>
            <a:ext cx="1778338" cy="3733153"/>
          </a:xfrm>
          <a:custGeom>
            <a:avLst/>
            <a:gdLst/>
            <a:ahLst/>
            <a:cxnLst/>
            <a:rect l="l" t="t" r="r" b="b"/>
            <a:pathLst>
              <a:path w="1778338" h="3733153">
                <a:moveTo>
                  <a:pt x="0" y="0"/>
                </a:moveTo>
                <a:lnTo>
                  <a:pt x="1778338" y="0"/>
                </a:lnTo>
                <a:lnTo>
                  <a:pt x="1778338" y="3733152"/>
                </a:lnTo>
                <a:lnTo>
                  <a:pt x="0" y="37331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3411089" y="7866156"/>
            <a:ext cx="4876911" cy="2901762"/>
          </a:xfrm>
          <a:custGeom>
            <a:avLst/>
            <a:gdLst/>
            <a:ahLst/>
            <a:cxnLst/>
            <a:rect l="l" t="t" r="r" b="b"/>
            <a:pathLst>
              <a:path w="4876911" h="2901762">
                <a:moveTo>
                  <a:pt x="0" y="0"/>
                </a:moveTo>
                <a:lnTo>
                  <a:pt x="4876911" y="0"/>
                </a:lnTo>
                <a:lnTo>
                  <a:pt x="4876911" y="2901762"/>
                </a:lnTo>
                <a:lnTo>
                  <a:pt x="0" y="29017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TextBox 5"/>
          <p:cNvSpPr txBox="1"/>
          <p:nvPr/>
        </p:nvSpPr>
        <p:spPr>
          <a:xfrm>
            <a:off x="5632847" y="2587013"/>
            <a:ext cx="7022306" cy="859548"/>
          </a:xfrm>
          <a:prstGeom prst="rect">
            <a:avLst/>
          </a:prstGeom>
        </p:spPr>
        <p:txBody>
          <a:bodyPr lIns="0" tIns="0" rIns="0" bIns="0" rtlCol="0" anchor="t">
            <a:spAutoFit/>
          </a:bodyPr>
          <a:lstStyle/>
          <a:p>
            <a:pPr algn="ctr">
              <a:lnSpc>
                <a:spcPts val="6698"/>
              </a:lnSpc>
              <a:spcBef>
                <a:spcPct val="0"/>
              </a:spcBef>
            </a:pPr>
            <a:r>
              <a:rPr lang="en-US" sz="4784">
                <a:solidFill>
                  <a:srgbClr val="000000"/>
                </a:solidFill>
                <a:latin typeface="Gotham"/>
              </a:rPr>
              <a:t>PROBLEM DEFINITION</a:t>
            </a:r>
          </a:p>
        </p:txBody>
      </p:sp>
      <p:sp>
        <p:nvSpPr>
          <p:cNvPr id="6" name="TextBox 6"/>
          <p:cNvSpPr txBox="1"/>
          <p:nvPr/>
        </p:nvSpPr>
        <p:spPr>
          <a:xfrm>
            <a:off x="0" y="3838796"/>
            <a:ext cx="18288000" cy="2345327"/>
          </a:xfrm>
          <a:prstGeom prst="rect">
            <a:avLst/>
          </a:prstGeom>
        </p:spPr>
        <p:txBody>
          <a:bodyPr lIns="0" tIns="0" rIns="0" bIns="0" rtlCol="0" anchor="t">
            <a:spAutoFit/>
          </a:bodyPr>
          <a:lstStyle/>
          <a:p>
            <a:pPr algn="ctr">
              <a:lnSpc>
                <a:spcPts val="6179"/>
              </a:lnSpc>
              <a:spcBef>
                <a:spcPct val="0"/>
              </a:spcBef>
            </a:pPr>
            <a:r>
              <a:rPr lang="en-US" sz="4414">
                <a:solidFill>
                  <a:srgbClr val="000000"/>
                </a:solidFill>
                <a:latin typeface="Gotham"/>
              </a:rPr>
              <a:t>"Create a music recommendation system that makes use of dataset attributes like danceability, energy, and liveliness to propose songs based on user tastes.”</a:t>
            </a:r>
          </a:p>
        </p:txBody>
      </p:sp>
      <p:sp>
        <p:nvSpPr>
          <p:cNvPr id="7" name="Freeform 7"/>
          <p:cNvSpPr/>
          <p:nvPr/>
        </p:nvSpPr>
        <p:spPr>
          <a:xfrm>
            <a:off x="19050" y="0"/>
            <a:ext cx="21625390" cy="10796864"/>
          </a:xfrm>
          <a:custGeom>
            <a:avLst/>
            <a:gdLst/>
            <a:ahLst/>
            <a:cxnLst/>
            <a:rect l="l" t="t" r="r" b="b"/>
            <a:pathLst>
              <a:path w="21625390" h="10796864">
                <a:moveTo>
                  <a:pt x="0" y="0"/>
                </a:moveTo>
                <a:lnTo>
                  <a:pt x="21625390" y="0"/>
                </a:lnTo>
                <a:lnTo>
                  <a:pt x="21625390" y="10796864"/>
                </a:lnTo>
                <a:lnTo>
                  <a:pt x="0" y="10796864"/>
                </a:lnTo>
                <a:lnTo>
                  <a:pt x="0" y="0"/>
                </a:lnTo>
                <a:close/>
              </a:path>
            </a:pathLst>
          </a:custGeom>
          <a:blipFill>
            <a:blip r:embed="rId8">
              <a:alphaModFix amt="6999"/>
            </a:blip>
            <a:stretch>
              <a:fillRect/>
            </a:stretch>
          </a:blipFill>
        </p:spPr>
        <p:txBody>
          <a:bodyPr/>
          <a:lstStyle/>
          <a:p>
            <a:endParaRPr lang="en-IN"/>
          </a:p>
        </p:txBody>
      </p:sp>
      <p:sp>
        <p:nvSpPr>
          <p:cNvPr id="8" name="Freeform 8"/>
          <p:cNvSpPr/>
          <p:nvPr/>
        </p:nvSpPr>
        <p:spPr>
          <a:xfrm>
            <a:off x="6341248" y="8687239"/>
            <a:ext cx="5605504" cy="1142121"/>
          </a:xfrm>
          <a:custGeom>
            <a:avLst/>
            <a:gdLst/>
            <a:ahLst/>
            <a:cxnLst/>
            <a:rect l="l" t="t" r="r" b="b"/>
            <a:pathLst>
              <a:path w="5605504" h="1142121">
                <a:moveTo>
                  <a:pt x="0" y="0"/>
                </a:moveTo>
                <a:lnTo>
                  <a:pt x="5605504" y="0"/>
                </a:lnTo>
                <a:lnTo>
                  <a:pt x="5605504" y="1142122"/>
                </a:lnTo>
                <a:lnTo>
                  <a:pt x="0" y="1142122"/>
                </a:lnTo>
                <a:lnTo>
                  <a:pt x="0" y="0"/>
                </a:lnTo>
                <a:close/>
              </a:path>
            </a:pathLst>
          </a:custGeom>
          <a:blipFill>
            <a:blip r:embed="rId9"/>
            <a:stretch>
              <a:fillRect/>
            </a:stretch>
          </a:blipFill>
        </p:spPr>
        <p:txBody>
          <a:bodyPr/>
          <a:lstStyle/>
          <a:p>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5950099" y="7519722"/>
            <a:ext cx="2057040" cy="2512416"/>
          </a:xfrm>
          <a:custGeom>
            <a:avLst/>
            <a:gdLst/>
            <a:ahLst/>
            <a:cxnLst/>
            <a:rect l="l" t="t" r="r" b="b"/>
            <a:pathLst>
              <a:path w="2057040" h="2512416">
                <a:moveTo>
                  <a:pt x="2057040" y="0"/>
                </a:moveTo>
                <a:lnTo>
                  <a:pt x="0" y="0"/>
                </a:lnTo>
                <a:lnTo>
                  <a:pt x="0" y="2512416"/>
                </a:lnTo>
                <a:lnTo>
                  <a:pt x="2057040" y="2512416"/>
                </a:lnTo>
                <a:lnTo>
                  <a:pt x="205704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1667137">
            <a:off x="253358" y="79478"/>
            <a:ext cx="2002427" cy="2031793"/>
          </a:xfrm>
          <a:custGeom>
            <a:avLst/>
            <a:gdLst/>
            <a:ahLst/>
            <a:cxnLst/>
            <a:rect l="l" t="t" r="r" b="b"/>
            <a:pathLst>
              <a:path w="2002427" h="2031793">
                <a:moveTo>
                  <a:pt x="0" y="0"/>
                </a:moveTo>
                <a:lnTo>
                  <a:pt x="2002427" y="0"/>
                </a:lnTo>
                <a:lnTo>
                  <a:pt x="2002427" y="2031794"/>
                </a:lnTo>
                <a:lnTo>
                  <a:pt x="0" y="20317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4" name="Group 4"/>
          <p:cNvGrpSpPr/>
          <p:nvPr/>
        </p:nvGrpSpPr>
        <p:grpSpPr>
          <a:xfrm>
            <a:off x="15432341" y="5683688"/>
            <a:ext cx="2363420" cy="2711330"/>
            <a:chOff x="0" y="0"/>
            <a:chExt cx="3151227" cy="3615106"/>
          </a:xfrm>
        </p:grpSpPr>
        <p:sp>
          <p:nvSpPr>
            <p:cNvPr id="5" name="Freeform 5"/>
            <p:cNvSpPr/>
            <p:nvPr/>
          </p:nvSpPr>
          <p:spPr>
            <a:xfrm>
              <a:off x="2201605" y="958820"/>
              <a:ext cx="949622" cy="2656286"/>
            </a:xfrm>
            <a:custGeom>
              <a:avLst/>
              <a:gdLst/>
              <a:ahLst/>
              <a:cxnLst/>
              <a:rect l="l" t="t" r="r" b="b"/>
              <a:pathLst>
                <a:path w="949622" h="2656286">
                  <a:moveTo>
                    <a:pt x="0" y="0"/>
                  </a:moveTo>
                  <a:lnTo>
                    <a:pt x="949622" y="0"/>
                  </a:lnTo>
                  <a:lnTo>
                    <a:pt x="949622" y="2656286"/>
                  </a:lnTo>
                  <a:lnTo>
                    <a:pt x="0" y="26562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a:off x="0" y="0"/>
              <a:ext cx="2201605" cy="803586"/>
            </a:xfrm>
            <a:custGeom>
              <a:avLst/>
              <a:gdLst/>
              <a:ahLst/>
              <a:cxnLst/>
              <a:rect l="l" t="t" r="r" b="b"/>
              <a:pathLst>
                <a:path w="2201605" h="803586">
                  <a:moveTo>
                    <a:pt x="0" y="0"/>
                  </a:moveTo>
                  <a:lnTo>
                    <a:pt x="2201605" y="0"/>
                  </a:lnTo>
                  <a:lnTo>
                    <a:pt x="2201605" y="803586"/>
                  </a:lnTo>
                  <a:lnTo>
                    <a:pt x="0" y="80358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grpSp>
      <p:sp>
        <p:nvSpPr>
          <p:cNvPr id="7" name="Freeform 7"/>
          <p:cNvSpPr/>
          <p:nvPr/>
        </p:nvSpPr>
        <p:spPr>
          <a:xfrm>
            <a:off x="2613918" y="0"/>
            <a:ext cx="2422699" cy="1290087"/>
          </a:xfrm>
          <a:custGeom>
            <a:avLst/>
            <a:gdLst/>
            <a:ahLst/>
            <a:cxnLst/>
            <a:rect l="l" t="t" r="r" b="b"/>
            <a:pathLst>
              <a:path w="2422699" h="1290087">
                <a:moveTo>
                  <a:pt x="0" y="0"/>
                </a:moveTo>
                <a:lnTo>
                  <a:pt x="2422699" y="0"/>
                </a:lnTo>
                <a:lnTo>
                  <a:pt x="2422699" y="1290087"/>
                </a:lnTo>
                <a:lnTo>
                  <a:pt x="0" y="129008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8" name="Freeform 8"/>
          <p:cNvSpPr/>
          <p:nvPr/>
        </p:nvSpPr>
        <p:spPr>
          <a:xfrm>
            <a:off x="14395464" y="279451"/>
            <a:ext cx="3629647" cy="945414"/>
          </a:xfrm>
          <a:custGeom>
            <a:avLst/>
            <a:gdLst/>
            <a:ahLst/>
            <a:cxnLst/>
            <a:rect l="l" t="t" r="r" b="b"/>
            <a:pathLst>
              <a:path w="3629647" h="945414">
                <a:moveTo>
                  <a:pt x="0" y="0"/>
                </a:moveTo>
                <a:lnTo>
                  <a:pt x="3629648" y="0"/>
                </a:lnTo>
                <a:lnTo>
                  <a:pt x="3629648" y="945413"/>
                </a:lnTo>
                <a:lnTo>
                  <a:pt x="0" y="945413"/>
                </a:lnTo>
                <a:lnTo>
                  <a:pt x="0" y="0"/>
                </a:lnTo>
                <a:close/>
              </a:path>
            </a:pathLst>
          </a:custGeom>
          <a:blipFill>
            <a:blip r:embed="rId12"/>
            <a:stretch>
              <a:fillRect/>
            </a:stretch>
          </a:blipFill>
        </p:spPr>
        <p:txBody>
          <a:bodyPr/>
          <a:lstStyle/>
          <a:p>
            <a:endParaRPr lang="en-IN"/>
          </a:p>
        </p:txBody>
      </p:sp>
      <p:sp>
        <p:nvSpPr>
          <p:cNvPr id="9" name="Freeform 9"/>
          <p:cNvSpPr/>
          <p:nvPr/>
        </p:nvSpPr>
        <p:spPr>
          <a:xfrm rot="-10800000">
            <a:off x="17221846" y="5151277"/>
            <a:ext cx="1066154" cy="1064821"/>
          </a:xfrm>
          <a:custGeom>
            <a:avLst/>
            <a:gdLst/>
            <a:ahLst/>
            <a:cxnLst/>
            <a:rect l="l" t="t" r="r" b="b"/>
            <a:pathLst>
              <a:path w="1066154" h="1064821">
                <a:moveTo>
                  <a:pt x="0" y="0"/>
                </a:moveTo>
                <a:lnTo>
                  <a:pt x="1066154" y="0"/>
                </a:lnTo>
                <a:lnTo>
                  <a:pt x="1066154" y="1064821"/>
                </a:lnTo>
                <a:lnTo>
                  <a:pt x="0" y="106482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IN"/>
          </a:p>
        </p:txBody>
      </p:sp>
      <p:sp>
        <p:nvSpPr>
          <p:cNvPr id="10" name="TextBox 10"/>
          <p:cNvSpPr txBox="1"/>
          <p:nvPr/>
        </p:nvSpPr>
        <p:spPr>
          <a:xfrm>
            <a:off x="7381102" y="990600"/>
            <a:ext cx="3525796" cy="698978"/>
          </a:xfrm>
          <a:prstGeom prst="rect">
            <a:avLst/>
          </a:prstGeom>
        </p:spPr>
        <p:txBody>
          <a:bodyPr lIns="0" tIns="0" rIns="0" bIns="0" rtlCol="0" anchor="t">
            <a:spAutoFit/>
          </a:bodyPr>
          <a:lstStyle/>
          <a:p>
            <a:pPr algn="ctr">
              <a:lnSpc>
                <a:spcPts val="5489"/>
              </a:lnSpc>
              <a:spcBef>
                <a:spcPct val="0"/>
              </a:spcBef>
            </a:pPr>
            <a:r>
              <a:rPr lang="en-US" sz="3921">
                <a:solidFill>
                  <a:srgbClr val="000000"/>
                </a:solidFill>
                <a:latin typeface="Gotham"/>
              </a:rPr>
              <a:t>CHALLENGES</a:t>
            </a:r>
          </a:p>
        </p:txBody>
      </p:sp>
      <p:sp>
        <p:nvSpPr>
          <p:cNvPr id="11" name="TextBox 11"/>
          <p:cNvSpPr txBox="1"/>
          <p:nvPr/>
        </p:nvSpPr>
        <p:spPr>
          <a:xfrm>
            <a:off x="1550781" y="2160212"/>
            <a:ext cx="13881560" cy="6532203"/>
          </a:xfrm>
          <a:prstGeom prst="rect">
            <a:avLst/>
          </a:prstGeom>
        </p:spPr>
        <p:txBody>
          <a:bodyPr lIns="0" tIns="0" rIns="0" bIns="0" rtlCol="0" anchor="t">
            <a:spAutoFit/>
          </a:bodyPr>
          <a:lstStyle/>
          <a:p>
            <a:pPr marL="664249" lvl="1" indent="-332124">
              <a:lnSpc>
                <a:spcPts val="4307"/>
              </a:lnSpc>
              <a:buFont typeface="Arial"/>
              <a:buChar char="•"/>
            </a:pPr>
            <a:r>
              <a:rPr lang="en-US" sz="3076">
                <a:solidFill>
                  <a:srgbClr val="000000"/>
                </a:solidFill>
                <a:latin typeface="Gotham"/>
              </a:rPr>
              <a:t>Ensuring the clustering method accurately captures meaningful groups of songs is also important. </a:t>
            </a:r>
          </a:p>
          <a:p>
            <a:pPr marL="664249" lvl="1" indent="-332124">
              <a:lnSpc>
                <a:spcPts val="4307"/>
              </a:lnSpc>
              <a:buFont typeface="Arial"/>
              <a:buChar char="•"/>
            </a:pPr>
            <a:r>
              <a:rPr lang="en-US" sz="3076">
                <a:solidFill>
                  <a:srgbClr val="000000"/>
                </a:solidFill>
                <a:latin typeface="Gotham"/>
              </a:rPr>
              <a:t>Dealing with missing data in the dataset could be a challenge. </a:t>
            </a:r>
          </a:p>
          <a:p>
            <a:pPr marL="664249" lvl="1" indent="-332124">
              <a:lnSpc>
                <a:spcPts val="4307"/>
              </a:lnSpc>
              <a:buFont typeface="Arial"/>
              <a:buChar char="•"/>
            </a:pPr>
            <a:r>
              <a:rPr lang="en-US" sz="3076">
                <a:solidFill>
                  <a:srgbClr val="000000"/>
                </a:solidFill>
                <a:latin typeface="Gotham"/>
              </a:rPr>
              <a:t>Additionally, determining the right number of song clusters is a common challenge.</a:t>
            </a:r>
          </a:p>
          <a:p>
            <a:pPr marL="664249" lvl="1" indent="-332124">
              <a:lnSpc>
                <a:spcPts val="4307"/>
              </a:lnSpc>
              <a:buFont typeface="Arial"/>
              <a:buChar char="•"/>
            </a:pPr>
            <a:r>
              <a:rPr lang="en-US" sz="3076">
                <a:solidFill>
                  <a:srgbClr val="000000"/>
                </a:solidFill>
                <a:latin typeface="Gotham"/>
              </a:rPr>
              <a:t>Missing values in the dataset may pose challenges during data preprocessing.</a:t>
            </a:r>
          </a:p>
          <a:p>
            <a:pPr marL="664249" lvl="1" indent="-332124">
              <a:lnSpc>
                <a:spcPts val="4307"/>
              </a:lnSpc>
              <a:buFont typeface="Arial"/>
              <a:buChar char="•"/>
            </a:pPr>
            <a:r>
              <a:rPr lang="en-US" sz="3076">
                <a:solidFill>
                  <a:srgbClr val="000000"/>
                </a:solidFill>
                <a:latin typeface="Gotham"/>
              </a:rPr>
              <a:t>Selecting an appropriate number of clusters (k) for k-means is a common challenge in clustering tasks. The code uses the elbow method and silhouette scores to address this.</a:t>
            </a:r>
          </a:p>
          <a:p>
            <a:pPr marL="664249" lvl="1" indent="-332124">
              <a:lnSpc>
                <a:spcPts val="4307"/>
              </a:lnSpc>
              <a:buFont typeface="Arial"/>
              <a:buChar char="•"/>
            </a:pPr>
            <a:r>
              <a:rPr lang="en-US" sz="3076">
                <a:solidFill>
                  <a:srgbClr val="000000"/>
                </a:solidFill>
                <a:latin typeface="Gotham"/>
              </a:rPr>
              <a:t>Interpreting and validating the clusters to ensure they capture meaningful patterns in the data can be challenging.</a:t>
            </a:r>
          </a:p>
        </p:txBody>
      </p:sp>
      <p:sp>
        <p:nvSpPr>
          <p:cNvPr id="12" name="Freeform 12"/>
          <p:cNvSpPr/>
          <p:nvPr/>
        </p:nvSpPr>
        <p:spPr>
          <a:xfrm>
            <a:off x="6341248" y="8687239"/>
            <a:ext cx="5605504" cy="1142121"/>
          </a:xfrm>
          <a:custGeom>
            <a:avLst/>
            <a:gdLst/>
            <a:ahLst/>
            <a:cxnLst/>
            <a:rect l="l" t="t" r="r" b="b"/>
            <a:pathLst>
              <a:path w="5605504" h="1142121">
                <a:moveTo>
                  <a:pt x="0" y="0"/>
                </a:moveTo>
                <a:lnTo>
                  <a:pt x="5605504" y="0"/>
                </a:lnTo>
                <a:lnTo>
                  <a:pt x="5605504" y="1142122"/>
                </a:lnTo>
                <a:lnTo>
                  <a:pt x="0" y="1142122"/>
                </a:lnTo>
                <a:lnTo>
                  <a:pt x="0" y="0"/>
                </a:lnTo>
                <a:close/>
              </a:path>
            </a:pathLst>
          </a:custGeom>
          <a:blipFill>
            <a:blip r:embed="rId15"/>
            <a:stretch>
              <a:fillRect/>
            </a:stretch>
          </a:blipFill>
        </p:spPr>
        <p:txBody>
          <a:bodyPr/>
          <a:lstStyle/>
          <a:p>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623007" y="7801937"/>
            <a:ext cx="1664993" cy="2485063"/>
          </a:xfrm>
          <a:custGeom>
            <a:avLst/>
            <a:gdLst/>
            <a:ahLst/>
            <a:cxnLst/>
            <a:rect l="l" t="t" r="r" b="b"/>
            <a:pathLst>
              <a:path w="1664993" h="2485063">
                <a:moveTo>
                  <a:pt x="0" y="0"/>
                </a:moveTo>
                <a:lnTo>
                  <a:pt x="1664993" y="0"/>
                </a:lnTo>
                <a:lnTo>
                  <a:pt x="1664993" y="2485063"/>
                </a:lnTo>
                <a:lnTo>
                  <a:pt x="0" y="24850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7266801" y="1028700"/>
            <a:ext cx="478814" cy="1005144"/>
          </a:xfrm>
          <a:custGeom>
            <a:avLst/>
            <a:gdLst/>
            <a:ahLst/>
            <a:cxnLst/>
            <a:rect l="l" t="t" r="r" b="b"/>
            <a:pathLst>
              <a:path w="478814" h="1005144">
                <a:moveTo>
                  <a:pt x="0" y="0"/>
                </a:moveTo>
                <a:lnTo>
                  <a:pt x="478814" y="0"/>
                </a:lnTo>
                <a:lnTo>
                  <a:pt x="478814" y="1005144"/>
                </a:lnTo>
                <a:lnTo>
                  <a:pt x="0" y="1005144"/>
                </a:lnTo>
                <a:lnTo>
                  <a:pt x="0" y="0"/>
                </a:lnTo>
                <a:close/>
              </a:path>
            </a:pathLst>
          </a:custGeom>
          <a:blipFill>
            <a:blip r:embed="rId4">
              <a:alphaModFix amt="23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rot="8691860">
            <a:off x="-761781" y="8158216"/>
            <a:ext cx="3080042" cy="3138896"/>
          </a:xfrm>
          <a:custGeom>
            <a:avLst/>
            <a:gdLst/>
            <a:ahLst/>
            <a:cxnLst/>
            <a:rect l="l" t="t" r="r" b="b"/>
            <a:pathLst>
              <a:path w="3080042" h="3138896">
                <a:moveTo>
                  <a:pt x="0" y="0"/>
                </a:moveTo>
                <a:lnTo>
                  <a:pt x="3080042" y="0"/>
                </a:lnTo>
                <a:lnTo>
                  <a:pt x="3080042" y="3138896"/>
                </a:lnTo>
                <a:lnTo>
                  <a:pt x="0" y="31388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a:off x="-715657" y="9232542"/>
            <a:ext cx="1857890" cy="1857890"/>
          </a:xfrm>
          <a:custGeom>
            <a:avLst/>
            <a:gdLst/>
            <a:ahLst/>
            <a:cxnLst/>
            <a:rect l="l" t="t" r="r" b="b"/>
            <a:pathLst>
              <a:path w="1857890" h="1857890">
                <a:moveTo>
                  <a:pt x="0" y="0"/>
                </a:moveTo>
                <a:lnTo>
                  <a:pt x="1857891" y="0"/>
                </a:lnTo>
                <a:lnTo>
                  <a:pt x="1857891" y="1857890"/>
                </a:lnTo>
                <a:lnTo>
                  <a:pt x="0" y="185789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6" name="Freeform 6"/>
          <p:cNvSpPr/>
          <p:nvPr/>
        </p:nvSpPr>
        <p:spPr>
          <a:xfrm rot="-1130878">
            <a:off x="15432462" y="427573"/>
            <a:ext cx="2790619" cy="865092"/>
          </a:xfrm>
          <a:custGeom>
            <a:avLst/>
            <a:gdLst/>
            <a:ahLst/>
            <a:cxnLst/>
            <a:rect l="l" t="t" r="r" b="b"/>
            <a:pathLst>
              <a:path w="2790619" h="865092">
                <a:moveTo>
                  <a:pt x="0" y="0"/>
                </a:moveTo>
                <a:lnTo>
                  <a:pt x="2790618" y="0"/>
                </a:lnTo>
                <a:lnTo>
                  <a:pt x="2790618" y="865091"/>
                </a:lnTo>
                <a:lnTo>
                  <a:pt x="0" y="865091"/>
                </a:lnTo>
                <a:lnTo>
                  <a:pt x="0" y="0"/>
                </a:lnTo>
                <a:close/>
              </a:path>
            </a:pathLst>
          </a:custGeom>
          <a:blipFill>
            <a:blip r:embed="rId10">
              <a:alphaModFix amt="4600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7" name="Freeform 7"/>
          <p:cNvSpPr/>
          <p:nvPr/>
        </p:nvSpPr>
        <p:spPr>
          <a:xfrm rot="-2014755">
            <a:off x="2015491" y="8187565"/>
            <a:ext cx="584964" cy="415325"/>
          </a:xfrm>
          <a:custGeom>
            <a:avLst/>
            <a:gdLst/>
            <a:ahLst/>
            <a:cxnLst/>
            <a:rect l="l" t="t" r="r" b="b"/>
            <a:pathLst>
              <a:path w="584964" h="415325">
                <a:moveTo>
                  <a:pt x="0" y="0"/>
                </a:moveTo>
                <a:lnTo>
                  <a:pt x="584964" y="0"/>
                </a:lnTo>
                <a:lnTo>
                  <a:pt x="584964" y="415324"/>
                </a:lnTo>
                <a:lnTo>
                  <a:pt x="0" y="41532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8" name="Freeform 8"/>
          <p:cNvSpPr/>
          <p:nvPr/>
        </p:nvSpPr>
        <p:spPr>
          <a:xfrm rot="-5400000">
            <a:off x="-970938" y="1515116"/>
            <a:ext cx="2974509" cy="606056"/>
          </a:xfrm>
          <a:custGeom>
            <a:avLst/>
            <a:gdLst/>
            <a:ahLst/>
            <a:cxnLst/>
            <a:rect l="l" t="t" r="r" b="b"/>
            <a:pathLst>
              <a:path w="2974509" h="606056">
                <a:moveTo>
                  <a:pt x="0" y="0"/>
                </a:moveTo>
                <a:lnTo>
                  <a:pt x="2974509" y="0"/>
                </a:lnTo>
                <a:lnTo>
                  <a:pt x="2974509" y="606057"/>
                </a:lnTo>
                <a:lnTo>
                  <a:pt x="0" y="606057"/>
                </a:lnTo>
                <a:lnTo>
                  <a:pt x="0" y="0"/>
                </a:lnTo>
                <a:close/>
              </a:path>
            </a:pathLst>
          </a:custGeom>
          <a:blipFill>
            <a:blip r:embed="rId14"/>
            <a:stretch>
              <a:fillRect/>
            </a:stretch>
          </a:blipFill>
        </p:spPr>
        <p:txBody>
          <a:bodyPr/>
          <a:lstStyle/>
          <a:p>
            <a:endParaRPr lang="en-IN"/>
          </a:p>
        </p:txBody>
      </p:sp>
      <p:sp>
        <p:nvSpPr>
          <p:cNvPr id="9" name="Freeform 9"/>
          <p:cNvSpPr/>
          <p:nvPr/>
        </p:nvSpPr>
        <p:spPr>
          <a:xfrm>
            <a:off x="3101648" y="860119"/>
            <a:ext cx="11882849" cy="9180601"/>
          </a:xfrm>
          <a:custGeom>
            <a:avLst/>
            <a:gdLst/>
            <a:ahLst/>
            <a:cxnLst/>
            <a:rect l="l" t="t" r="r" b="b"/>
            <a:pathLst>
              <a:path w="11882849" h="9180601">
                <a:moveTo>
                  <a:pt x="0" y="0"/>
                </a:moveTo>
                <a:lnTo>
                  <a:pt x="11882850" y="0"/>
                </a:lnTo>
                <a:lnTo>
                  <a:pt x="11882850" y="9180601"/>
                </a:lnTo>
                <a:lnTo>
                  <a:pt x="0" y="9180601"/>
                </a:lnTo>
                <a:lnTo>
                  <a:pt x="0" y="0"/>
                </a:lnTo>
                <a:close/>
              </a:path>
            </a:pathLst>
          </a:custGeom>
          <a:blipFill>
            <a:blip r:embed="rId15"/>
            <a:stretch>
              <a:fillRect/>
            </a:stretch>
          </a:blipFill>
        </p:spPr>
        <p:txBody>
          <a:bodyPr/>
          <a:lstStyle/>
          <a:p>
            <a:endParaRPr lang="en-IN"/>
          </a:p>
        </p:txBody>
      </p:sp>
      <p:sp>
        <p:nvSpPr>
          <p:cNvPr id="10" name="TextBox 10"/>
          <p:cNvSpPr txBox="1"/>
          <p:nvPr/>
        </p:nvSpPr>
        <p:spPr>
          <a:xfrm>
            <a:off x="6248045" y="328198"/>
            <a:ext cx="5537954" cy="700502"/>
          </a:xfrm>
          <a:prstGeom prst="rect">
            <a:avLst/>
          </a:prstGeom>
        </p:spPr>
        <p:txBody>
          <a:bodyPr lIns="0" tIns="0" rIns="0" bIns="0" rtlCol="0" anchor="t">
            <a:spAutoFit/>
          </a:bodyPr>
          <a:lstStyle/>
          <a:p>
            <a:pPr algn="ctr">
              <a:lnSpc>
                <a:spcPts val="5489"/>
              </a:lnSpc>
              <a:spcBef>
                <a:spcPct val="0"/>
              </a:spcBef>
            </a:pPr>
            <a:r>
              <a:rPr lang="en-US" sz="3921">
                <a:solidFill>
                  <a:srgbClr val="000000"/>
                </a:solidFill>
                <a:latin typeface="Gotham"/>
              </a:rPr>
              <a:t>LITERATURE SURVEY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21976" y="-1453691"/>
            <a:ext cx="13244048" cy="13194383"/>
          </a:xfrm>
          <a:custGeom>
            <a:avLst/>
            <a:gdLst/>
            <a:ahLst/>
            <a:cxnLst/>
            <a:rect l="l" t="t" r="r" b="b"/>
            <a:pathLst>
              <a:path w="13244048" h="13194383">
                <a:moveTo>
                  <a:pt x="0" y="0"/>
                </a:moveTo>
                <a:lnTo>
                  <a:pt x="13244048" y="0"/>
                </a:lnTo>
                <a:lnTo>
                  <a:pt x="13244048" y="13194382"/>
                </a:lnTo>
                <a:lnTo>
                  <a:pt x="0" y="13194382"/>
                </a:lnTo>
                <a:lnTo>
                  <a:pt x="0" y="0"/>
                </a:lnTo>
                <a:close/>
              </a:path>
            </a:pathLst>
          </a:custGeom>
          <a:blipFill>
            <a:blip r:embed="rId2">
              <a:alphaModFix amt="18999"/>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369694" y="559682"/>
            <a:ext cx="299544" cy="273334"/>
          </a:xfrm>
          <a:custGeom>
            <a:avLst/>
            <a:gdLst/>
            <a:ahLst/>
            <a:cxnLst/>
            <a:rect l="l" t="t" r="r" b="b"/>
            <a:pathLst>
              <a:path w="299544" h="273334">
                <a:moveTo>
                  <a:pt x="0" y="0"/>
                </a:moveTo>
                <a:lnTo>
                  <a:pt x="299544" y="0"/>
                </a:lnTo>
                <a:lnTo>
                  <a:pt x="299544" y="273334"/>
                </a:lnTo>
                <a:lnTo>
                  <a:pt x="0" y="2733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5229196" y="9686379"/>
            <a:ext cx="2872115" cy="506210"/>
          </a:xfrm>
          <a:custGeom>
            <a:avLst/>
            <a:gdLst/>
            <a:ahLst/>
            <a:cxnLst/>
            <a:rect l="l" t="t" r="r" b="b"/>
            <a:pathLst>
              <a:path w="2872115" h="506210">
                <a:moveTo>
                  <a:pt x="0" y="0"/>
                </a:moveTo>
                <a:lnTo>
                  <a:pt x="2872116" y="0"/>
                </a:lnTo>
                <a:lnTo>
                  <a:pt x="2872116" y="506211"/>
                </a:lnTo>
                <a:lnTo>
                  <a:pt x="0" y="50621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a:off x="15139056" y="279451"/>
            <a:ext cx="2876530" cy="749249"/>
          </a:xfrm>
          <a:custGeom>
            <a:avLst/>
            <a:gdLst/>
            <a:ahLst/>
            <a:cxnLst/>
            <a:rect l="l" t="t" r="r" b="b"/>
            <a:pathLst>
              <a:path w="2876530" h="749249">
                <a:moveTo>
                  <a:pt x="0" y="0"/>
                </a:moveTo>
                <a:lnTo>
                  <a:pt x="2876531" y="0"/>
                </a:lnTo>
                <a:lnTo>
                  <a:pt x="2876531" y="749249"/>
                </a:lnTo>
                <a:lnTo>
                  <a:pt x="0" y="749249"/>
                </a:lnTo>
                <a:lnTo>
                  <a:pt x="0" y="0"/>
                </a:lnTo>
                <a:close/>
              </a:path>
            </a:pathLst>
          </a:custGeom>
          <a:blipFill>
            <a:blip r:embed="rId8"/>
            <a:stretch>
              <a:fillRect/>
            </a:stretch>
          </a:blipFill>
        </p:spPr>
        <p:txBody>
          <a:bodyPr/>
          <a:lstStyle/>
          <a:p>
            <a:endParaRPr lang="en-IN"/>
          </a:p>
        </p:txBody>
      </p:sp>
      <p:sp>
        <p:nvSpPr>
          <p:cNvPr id="6" name="Freeform 6"/>
          <p:cNvSpPr/>
          <p:nvPr/>
        </p:nvSpPr>
        <p:spPr>
          <a:xfrm>
            <a:off x="118090" y="9712323"/>
            <a:ext cx="2403886" cy="489792"/>
          </a:xfrm>
          <a:custGeom>
            <a:avLst/>
            <a:gdLst/>
            <a:ahLst/>
            <a:cxnLst/>
            <a:rect l="l" t="t" r="r" b="b"/>
            <a:pathLst>
              <a:path w="2403886" h="489792">
                <a:moveTo>
                  <a:pt x="0" y="0"/>
                </a:moveTo>
                <a:lnTo>
                  <a:pt x="2403886" y="0"/>
                </a:lnTo>
                <a:lnTo>
                  <a:pt x="2403886" y="489792"/>
                </a:lnTo>
                <a:lnTo>
                  <a:pt x="0" y="489792"/>
                </a:lnTo>
                <a:lnTo>
                  <a:pt x="0" y="0"/>
                </a:lnTo>
                <a:close/>
              </a:path>
            </a:pathLst>
          </a:custGeom>
          <a:blipFill>
            <a:blip r:embed="rId9"/>
            <a:stretch>
              <a:fillRect/>
            </a:stretch>
          </a:blipFill>
        </p:spPr>
        <p:txBody>
          <a:bodyPr/>
          <a:lstStyle/>
          <a:p>
            <a:endParaRPr lang="en-IN"/>
          </a:p>
        </p:txBody>
      </p:sp>
      <p:sp>
        <p:nvSpPr>
          <p:cNvPr id="7" name="Freeform 7"/>
          <p:cNvSpPr/>
          <p:nvPr/>
        </p:nvSpPr>
        <p:spPr>
          <a:xfrm>
            <a:off x="2621400" y="439774"/>
            <a:ext cx="12460507" cy="9407453"/>
          </a:xfrm>
          <a:custGeom>
            <a:avLst/>
            <a:gdLst/>
            <a:ahLst/>
            <a:cxnLst/>
            <a:rect l="l" t="t" r="r" b="b"/>
            <a:pathLst>
              <a:path w="12460507" h="9407453">
                <a:moveTo>
                  <a:pt x="0" y="0"/>
                </a:moveTo>
                <a:lnTo>
                  <a:pt x="12460506" y="0"/>
                </a:lnTo>
                <a:lnTo>
                  <a:pt x="12460506" y="9407452"/>
                </a:lnTo>
                <a:lnTo>
                  <a:pt x="0" y="9407452"/>
                </a:lnTo>
                <a:lnTo>
                  <a:pt x="0" y="0"/>
                </a:lnTo>
                <a:close/>
              </a:path>
            </a:pathLst>
          </a:custGeom>
          <a:blipFill>
            <a:blip r:embed="rId10"/>
            <a:stretch>
              <a:fillRect/>
            </a:stretch>
          </a:blipFill>
        </p:spPr>
        <p:txBody>
          <a:bodyPr/>
          <a:lstStyle/>
          <a:p>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999"/>
            </a:blip>
            <a:stretch>
              <a:fillRect l="-6332" r="-6332"/>
            </a:stretch>
          </a:blipFill>
        </p:spPr>
        <p:txBody>
          <a:bodyPr/>
          <a:lstStyle/>
          <a:p>
            <a:endParaRPr lang="en-IN"/>
          </a:p>
        </p:txBody>
      </p:sp>
      <p:sp>
        <p:nvSpPr>
          <p:cNvPr id="3" name="Freeform 3"/>
          <p:cNvSpPr/>
          <p:nvPr/>
        </p:nvSpPr>
        <p:spPr>
          <a:xfrm>
            <a:off x="16530182" y="7843259"/>
            <a:ext cx="1660092" cy="3668711"/>
          </a:xfrm>
          <a:custGeom>
            <a:avLst/>
            <a:gdLst/>
            <a:ahLst/>
            <a:cxnLst/>
            <a:rect l="l" t="t" r="r" b="b"/>
            <a:pathLst>
              <a:path w="1660092" h="3668711">
                <a:moveTo>
                  <a:pt x="0" y="0"/>
                </a:moveTo>
                <a:lnTo>
                  <a:pt x="1660092" y="0"/>
                </a:lnTo>
                <a:lnTo>
                  <a:pt x="1660092" y="3668711"/>
                </a:lnTo>
                <a:lnTo>
                  <a:pt x="0" y="36687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4" name="Group 4"/>
          <p:cNvGrpSpPr/>
          <p:nvPr/>
        </p:nvGrpSpPr>
        <p:grpSpPr>
          <a:xfrm>
            <a:off x="31742" y="8264032"/>
            <a:ext cx="2283660" cy="2135979"/>
            <a:chOff x="0" y="0"/>
            <a:chExt cx="3044880" cy="2847972"/>
          </a:xfrm>
        </p:grpSpPr>
        <p:sp>
          <p:nvSpPr>
            <p:cNvPr id="5" name="Freeform 5"/>
            <p:cNvSpPr/>
            <p:nvPr/>
          </p:nvSpPr>
          <p:spPr>
            <a:xfrm rot="2143551">
              <a:off x="338166" y="1432239"/>
              <a:ext cx="627545" cy="1360531"/>
            </a:xfrm>
            <a:custGeom>
              <a:avLst/>
              <a:gdLst/>
              <a:ahLst/>
              <a:cxnLst/>
              <a:rect l="l" t="t" r="r" b="b"/>
              <a:pathLst>
                <a:path w="627545" h="1360531">
                  <a:moveTo>
                    <a:pt x="0" y="0"/>
                  </a:moveTo>
                  <a:lnTo>
                    <a:pt x="627545" y="0"/>
                  </a:lnTo>
                  <a:lnTo>
                    <a:pt x="627545" y="1360531"/>
                  </a:lnTo>
                  <a:lnTo>
                    <a:pt x="0" y="13605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6" name="Freeform 6"/>
            <p:cNvSpPr/>
            <p:nvPr/>
          </p:nvSpPr>
          <p:spPr>
            <a:xfrm>
              <a:off x="1049716" y="0"/>
              <a:ext cx="1995164" cy="2651381"/>
            </a:xfrm>
            <a:custGeom>
              <a:avLst/>
              <a:gdLst/>
              <a:ahLst/>
              <a:cxnLst/>
              <a:rect l="l" t="t" r="r" b="b"/>
              <a:pathLst>
                <a:path w="1995164" h="2651381">
                  <a:moveTo>
                    <a:pt x="0" y="0"/>
                  </a:moveTo>
                  <a:lnTo>
                    <a:pt x="1995164" y="0"/>
                  </a:lnTo>
                  <a:lnTo>
                    <a:pt x="1995164" y="2651381"/>
                  </a:lnTo>
                  <a:lnTo>
                    <a:pt x="0" y="265138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grpSp>
      <p:sp>
        <p:nvSpPr>
          <p:cNvPr id="7" name="Freeform 7"/>
          <p:cNvSpPr/>
          <p:nvPr/>
        </p:nvSpPr>
        <p:spPr>
          <a:xfrm>
            <a:off x="15066854" y="3621"/>
            <a:ext cx="3223347" cy="1684199"/>
          </a:xfrm>
          <a:custGeom>
            <a:avLst/>
            <a:gdLst/>
            <a:ahLst/>
            <a:cxnLst/>
            <a:rect l="l" t="t" r="r" b="b"/>
            <a:pathLst>
              <a:path w="3223347" h="1684199">
                <a:moveTo>
                  <a:pt x="0" y="0"/>
                </a:moveTo>
                <a:lnTo>
                  <a:pt x="3223347" y="0"/>
                </a:lnTo>
                <a:lnTo>
                  <a:pt x="3223347" y="1684198"/>
                </a:lnTo>
                <a:lnTo>
                  <a:pt x="0" y="168419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8" name="Freeform 8"/>
          <p:cNvSpPr/>
          <p:nvPr/>
        </p:nvSpPr>
        <p:spPr>
          <a:xfrm>
            <a:off x="7363930" y="9258300"/>
            <a:ext cx="3915868" cy="797858"/>
          </a:xfrm>
          <a:custGeom>
            <a:avLst/>
            <a:gdLst/>
            <a:ahLst/>
            <a:cxnLst/>
            <a:rect l="l" t="t" r="r" b="b"/>
            <a:pathLst>
              <a:path w="3915868" h="797858">
                <a:moveTo>
                  <a:pt x="0" y="0"/>
                </a:moveTo>
                <a:lnTo>
                  <a:pt x="3915868" y="0"/>
                </a:lnTo>
                <a:lnTo>
                  <a:pt x="3915868" y="797858"/>
                </a:lnTo>
                <a:lnTo>
                  <a:pt x="0" y="797858"/>
                </a:lnTo>
                <a:lnTo>
                  <a:pt x="0" y="0"/>
                </a:lnTo>
                <a:close/>
              </a:path>
            </a:pathLst>
          </a:custGeom>
          <a:blipFill>
            <a:blip r:embed="rId11"/>
            <a:stretch>
              <a:fillRect/>
            </a:stretch>
          </a:blipFill>
        </p:spPr>
        <p:txBody>
          <a:bodyPr/>
          <a:lstStyle/>
          <a:p>
            <a:endParaRPr lang="en-IN"/>
          </a:p>
        </p:txBody>
      </p:sp>
      <p:sp>
        <p:nvSpPr>
          <p:cNvPr id="9" name="TextBox 9"/>
          <p:cNvSpPr txBox="1"/>
          <p:nvPr/>
        </p:nvSpPr>
        <p:spPr>
          <a:xfrm>
            <a:off x="6472551" y="1285943"/>
            <a:ext cx="5342897" cy="698978"/>
          </a:xfrm>
          <a:prstGeom prst="rect">
            <a:avLst/>
          </a:prstGeom>
        </p:spPr>
        <p:txBody>
          <a:bodyPr lIns="0" tIns="0" rIns="0" bIns="0" rtlCol="0" anchor="t">
            <a:spAutoFit/>
          </a:bodyPr>
          <a:lstStyle/>
          <a:p>
            <a:pPr algn="ctr">
              <a:lnSpc>
                <a:spcPts val="5489"/>
              </a:lnSpc>
              <a:spcBef>
                <a:spcPct val="0"/>
              </a:spcBef>
            </a:pPr>
            <a:r>
              <a:rPr lang="en-US" sz="3921">
                <a:solidFill>
                  <a:srgbClr val="000000"/>
                </a:solidFill>
                <a:latin typeface="Gotham"/>
              </a:rPr>
              <a:t>PROPOSED METHOD</a:t>
            </a:r>
          </a:p>
        </p:txBody>
      </p:sp>
      <p:sp>
        <p:nvSpPr>
          <p:cNvPr id="10" name="TextBox 10"/>
          <p:cNvSpPr txBox="1"/>
          <p:nvPr/>
        </p:nvSpPr>
        <p:spPr>
          <a:xfrm>
            <a:off x="2053964" y="2519187"/>
            <a:ext cx="14086127" cy="5728217"/>
          </a:xfrm>
          <a:prstGeom prst="rect">
            <a:avLst/>
          </a:prstGeom>
        </p:spPr>
        <p:txBody>
          <a:bodyPr lIns="0" tIns="0" rIns="0" bIns="0" rtlCol="0" anchor="t">
            <a:spAutoFit/>
          </a:bodyPr>
          <a:lstStyle/>
          <a:p>
            <a:pPr marL="697280" lvl="1" indent="-348640" algn="just">
              <a:lnSpc>
                <a:spcPts val="4521"/>
              </a:lnSpc>
              <a:buFont typeface="Arial"/>
              <a:buChar char="•"/>
            </a:pPr>
            <a:r>
              <a:rPr lang="en-US" sz="3229" dirty="0">
                <a:solidFill>
                  <a:srgbClr val="000000"/>
                </a:solidFill>
                <a:latin typeface="Gotham"/>
              </a:rPr>
              <a:t>We have use three algorithms in our project to enhance the performance of the music recommendation system:</a:t>
            </a:r>
          </a:p>
          <a:p>
            <a:pPr algn="just">
              <a:lnSpc>
                <a:spcPts val="4521"/>
              </a:lnSpc>
            </a:pPr>
            <a:r>
              <a:rPr lang="en-US" sz="3229" dirty="0">
                <a:solidFill>
                  <a:srgbClr val="000000"/>
                </a:solidFill>
                <a:latin typeface="Gotham"/>
              </a:rPr>
              <a:t>        K – Means clustering</a:t>
            </a:r>
          </a:p>
          <a:p>
            <a:pPr algn="just">
              <a:lnSpc>
                <a:spcPts val="4521"/>
              </a:lnSpc>
            </a:pPr>
            <a:r>
              <a:rPr lang="en-US" sz="3229" dirty="0">
                <a:solidFill>
                  <a:srgbClr val="000000"/>
                </a:solidFill>
                <a:latin typeface="Gotham"/>
              </a:rPr>
              <a:t>        LSM Algorithm</a:t>
            </a:r>
          </a:p>
          <a:p>
            <a:pPr algn="just">
              <a:lnSpc>
                <a:spcPts val="4521"/>
              </a:lnSpc>
            </a:pPr>
            <a:r>
              <a:rPr lang="en-US" sz="3229" dirty="0">
                <a:solidFill>
                  <a:srgbClr val="000000"/>
                </a:solidFill>
                <a:latin typeface="Gotham"/>
              </a:rPr>
              <a:t>        </a:t>
            </a:r>
            <a:r>
              <a:rPr lang="en-US" sz="3229" dirty="0" err="1">
                <a:solidFill>
                  <a:srgbClr val="000000"/>
                </a:solidFill>
                <a:latin typeface="Gotham"/>
              </a:rPr>
              <a:t>Apriori</a:t>
            </a:r>
            <a:r>
              <a:rPr lang="en-US" sz="3229" dirty="0">
                <a:solidFill>
                  <a:srgbClr val="000000"/>
                </a:solidFill>
                <a:latin typeface="Gotham"/>
              </a:rPr>
              <a:t> algorithm</a:t>
            </a:r>
          </a:p>
          <a:p>
            <a:pPr marL="697280" lvl="1" indent="-348640" algn="just">
              <a:lnSpc>
                <a:spcPts val="4521"/>
              </a:lnSpc>
              <a:buFont typeface="Arial"/>
              <a:buChar char="•"/>
            </a:pPr>
            <a:r>
              <a:rPr lang="en-US" sz="3229" dirty="0">
                <a:solidFill>
                  <a:srgbClr val="000000"/>
                </a:solidFill>
                <a:latin typeface="Gotham"/>
              </a:rPr>
              <a:t>The code uses k-means clustering. Think of it like sorting songs into different piles based on their similarities. </a:t>
            </a:r>
          </a:p>
          <a:p>
            <a:pPr marL="697280" lvl="1" indent="-348640" algn="just">
              <a:lnSpc>
                <a:spcPts val="4521"/>
              </a:lnSpc>
              <a:buFont typeface="Arial"/>
              <a:buChar char="•"/>
            </a:pPr>
            <a:r>
              <a:rPr lang="en-US" sz="3229" dirty="0">
                <a:solidFill>
                  <a:srgbClr val="000000"/>
                </a:solidFill>
                <a:latin typeface="Gotham"/>
              </a:rPr>
              <a:t>It also uses techniques like scaling (making sure all features are on the same scale) and visualization to better understand the data.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1625390" cy="10796864"/>
          </a:xfrm>
          <a:custGeom>
            <a:avLst/>
            <a:gdLst/>
            <a:ahLst/>
            <a:cxnLst/>
            <a:rect l="l" t="t" r="r" b="b"/>
            <a:pathLst>
              <a:path w="21625390" h="10796864">
                <a:moveTo>
                  <a:pt x="0" y="0"/>
                </a:moveTo>
                <a:lnTo>
                  <a:pt x="21625390" y="0"/>
                </a:lnTo>
                <a:lnTo>
                  <a:pt x="21625390" y="10796864"/>
                </a:lnTo>
                <a:lnTo>
                  <a:pt x="0" y="10796864"/>
                </a:lnTo>
                <a:lnTo>
                  <a:pt x="0" y="0"/>
                </a:lnTo>
                <a:close/>
              </a:path>
            </a:pathLst>
          </a:custGeom>
          <a:blipFill>
            <a:blip r:embed="rId2">
              <a:alphaModFix amt="6999"/>
            </a:blip>
            <a:stretch>
              <a:fillRect/>
            </a:stretch>
          </a:blipFill>
        </p:spPr>
        <p:txBody>
          <a:bodyPr/>
          <a:lstStyle/>
          <a:p>
            <a:endParaRPr lang="en-IN"/>
          </a:p>
        </p:txBody>
      </p:sp>
      <p:sp>
        <p:nvSpPr>
          <p:cNvPr id="3" name="Freeform 3"/>
          <p:cNvSpPr/>
          <p:nvPr/>
        </p:nvSpPr>
        <p:spPr>
          <a:xfrm>
            <a:off x="16191724" y="8235270"/>
            <a:ext cx="2096276" cy="2051730"/>
          </a:xfrm>
          <a:custGeom>
            <a:avLst/>
            <a:gdLst/>
            <a:ahLst/>
            <a:cxnLst/>
            <a:rect l="l" t="t" r="r" b="b"/>
            <a:pathLst>
              <a:path w="2096276" h="2051730">
                <a:moveTo>
                  <a:pt x="0" y="0"/>
                </a:moveTo>
                <a:lnTo>
                  <a:pt x="2096276" y="0"/>
                </a:lnTo>
                <a:lnTo>
                  <a:pt x="2096276" y="2051730"/>
                </a:lnTo>
                <a:lnTo>
                  <a:pt x="0" y="20517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327680" y="8118564"/>
            <a:ext cx="1120814" cy="2075582"/>
          </a:xfrm>
          <a:custGeom>
            <a:avLst/>
            <a:gdLst/>
            <a:ahLst/>
            <a:cxnLst/>
            <a:rect l="l" t="t" r="r" b="b"/>
            <a:pathLst>
              <a:path w="1120814" h="2075582">
                <a:moveTo>
                  <a:pt x="0" y="0"/>
                </a:moveTo>
                <a:lnTo>
                  <a:pt x="1120814" y="0"/>
                </a:lnTo>
                <a:lnTo>
                  <a:pt x="1120814" y="2075582"/>
                </a:lnTo>
                <a:lnTo>
                  <a:pt x="0" y="207558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Freeform 5"/>
          <p:cNvSpPr/>
          <p:nvPr/>
        </p:nvSpPr>
        <p:spPr>
          <a:xfrm>
            <a:off x="14665634" y="279451"/>
            <a:ext cx="3349953" cy="872562"/>
          </a:xfrm>
          <a:custGeom>
            <a:avLst/>
            <a:gdLst/>
            <a:ahLst/>
            <a:cxnLst/>
            <a:rect l="l" t="t" r="r" b="b"/>
            <a:pathLst>
              <a:path w="3349953" h="872562">
                <a:moveTo>
                  <a:pt x="0" y="0"/>
                </a:moveTo>
                <a:lnTo>
                  <a:pt x="3349953" y="0"/>
                </a:lnTo>
                <a:lnTo>
                  <a:pt x="3349953" y="872561"/>
                </a:lnTo>
                <a:lnTo>
                  <a:pt x="0" y="872561"/>
                </a:lnTo>
                <a:lnTo>
                  <a:pt x="0" y="0"/>
                </a:lnTo>
                <a:close/>
              </a:path>
            </a:pathLst>
          </a:custGeom>
          <a:blipFill>
            <a:blip r:embed="rId7"/>
            <a:stretch>
              <a:fillRect/>
            </a:stretch>
          </a:blipFill>
        </p:spPr>
        <p:txBody>
          <a:bodyPr/>
          <a:lstStyle/>
          <a:p>
            <a:endParaRPr lang="en-IN"/>
          </a:p>
        </p:txBody>
      </p:sp>
      <p:sp>
        <p:nvSpPr>
          <p:cNvPr id="6" name="Freeform 6"/>
          <p:cNvSpPr/>
          <p:nvPr/>
        </p:nvSpPr>
        <p:spPr>
          <a:xfrm>
            <a:off x="7340169" y="9459085"/>
            <a:ext cx="3607662" cy="735061"/>
          </a:xfrm>
          <a:custGeom>
            <a:avLst/>
            <a:gdLst/>
            <a:ahLst/>
            <a:cxnLst/>
            <a:rect l="l" t="t" r="r" b="b"/>
            <a:pathLst>
              <a:path w="3607662" h="735061">
                <a:moveTo>
                  <a:pt x="0" y="0"/>
                </a:moveTo>
                <a:lnTo>
                  <a:pt x="3607662" y="0"/>
                </a:lnTo>
                <a:lnTo>
                  <a:pt x="3607662" y="735061"/>
                </a:lnTo>
                <a:lnTo>
                  <a:pt x="0" y="735061"/>
                </a:lnTo>
                <a:lnTo>
                  <a:pt x="0" y="0"/>
                </a:lnTo>
                <a:close/>
              </a:path>
            </a:pathLst>
          </a:custGeom>
          <a:blipFill>
            <a:blip r:embed="rId8"/>
            <a:stretch>
              <a:fillRect/>
            </a:stretch>
          </a:blipFill>
        </p:spPr>
        <p:txBody>
          <a:bodyPr/>
          <a:lstStyle/>
          <a:p>
            <a:endParaRPr lang="en-IN"/>
          </a:p>
        </p:txBody>
      </p:sp>
      <p:sp>
        <p:nvSpPr>
          <p:cNvPr id="7" name="TextBox 7"/>
          <p:cNvSpPr txBox="1"/>
          <p:nvPr/>
        </p:nvSpPr>
        <p:spPr>
          <a:xfrm>
            <a:off x="2236336" y="5198407"/>
            <a:ext cx="14038873" cy="1727717"/>
          </a:xfrm>
          <a:prstGeom prst="rect">
            <a:avLst/>
          </a:prstGeom>
        </p:spPr>
        <p:txBody>
          <a:bodyPr lIns="0" tIns="0" rIns="0" bIns="0" rtlCol="0" anchor="t">
            <a:spAutoFit/>
          </a:bodyPr>
          <a:lstStyle/>
          <a:p>
            <a:pPr marL="697280" lvl="1" indent="-348640" algn="just">
              <a:lnSpc>
                <a:spcPts val="4521"/>
              </a:lnSpc>
              <a:buFont typeface="Arial"/>
              <a:buChar char="•"/>
            </a:pPr>
            <a:r>
              <a:rPr lang="en-US" sz="3229">
                <a:solidFill>
                  <a:srgbClr val="000000"/>
                </a:solidFill>
                <a:latin typeface="Gotham"/>
              </a:rPr>
              <a:t>For best clustering we need to calculate the silhouette score.</a:t>
            </a:r>
          </a:p>
          <a:p>
            <a:pPr marL="697280" lvl="1" indent="-348640" algn="just">
              <a:lnSpc>
                <a:spcPts val="4521"/>
              </a:lnSpc>
              <a:buFont typeface="Arial"/>
              <a:buChar char="•"/>
            </a:pPr>
            <a:r>
              <a:rPr lang="en-US" sz="3229">
                <a:solidFill>
                  <a:srgbClr val="000000"/>
                </a:solidFill>
                <a:latin typeface="Gotham"/>
              </a:rPr>
              <a:t>We calculate the silhouette score for each value of k and the optimal value of k will have maximum silhouette score(s).</a:t>
            </a:r>
          </a:p>
        </p:txBody>
      </p:sp>
      <p:sp>
        <p:nvSpPr>
          <p:cNvPr id="8" name="TextBox 8"/>
          <p:cNvSpPr txBox="1"/>
          <p:nvPr/>
        </p:nvSpPr>
        <p:spPr>
          <a:xfrm>
            <a:off x="2715024" y="1661726"/>
            <a:ext cx="3510355" cy="698978"/>
          </a:xfrm>
          <a:prstGeom prst="rect">
            <a:avLst/>
          </a:prstGeom>
        </p:spPr>
        <p:txBody>
          <a:bodyPr lIns="0" tIns="0" rIns="0" bIns="0" rtlCol="0" anchor="t">
            <a:spAutoFit/>
          </a:bodyPr>
          <a:lstStyle/>
          <a:p>
            <a:pPr algn="ctr">
              <a:lnSpc>
                <a:spcPts val="5489"/>
              </a:lnSpc>
              <a:spcBef>
                <a:spcPct val="0"/>
              </a:spcBef>
            </a:pPr>
            <a:r>
              <a:rPr lang="en-US" sz="3921">
                <a:solidFill>
                  <a:srgbClr val="000000"/>
                </a:solidFill>
                <a:latin typeface="Gotham"/>
              </a:rPr>
              <a:t>Continuation..</a:t>
            </a:r>
          </a:p>
        </p:txBody>
      </p:sp>
      <p:sp>
        <p:nvSpPr>
          <p:cNvPr id="9" name="TextBox 9"/>
          <p:cNvSpPr txBox="1"/>
          <p:nvPr/>
        </p:nvSpPr>
        <p:spPr>
          <a:xfrm>
            <a:off x="2245861" y="2884578"/>
            <a:ext cx="13945863" cy="2299217"/>
          </a:xfrm>
          <a:prstGeom prst="rect">
            <a:avLst/>
          </a:prstGeom>
        </p:spPr>
        <p:txBody>
          <a:bodyPr lIns="0" tIns="0" rIns="0" bIns="0" rtlCol="0" anchor="t">
            <a:spAutoFit/>
          </a:bodyPr>
          <a:lstStyle/>
          <a:p>
            <a:pPr marL="697280" lvl="1" indent="-348640" algn="just">
              <a:lnSpc>
                <a:spcPts val="4521"/>
              </a:lnSpc>
              <a:buFont typeface="Arial"/>
              <a:buChar char="•"/>
            </a:pPr>
            <a:r>
              <a:rPr lang="en-US" sz="3229">
                <a:solidFill>
                  <a:srgbClr val="000000"/>
                </a:solidFill>
                <a:latin typeface="Gotham"/>
              </a:rPr>
              <a:t>We have used k-mean clustering algorithm on the dataset.</a:t>
            </a:r>
          </a:p>
          <a:p>
            <a:pPr marL="697280" lvl="1" indent="-348640" algn="just">
              <a:lnSpc>
                <a:spcPts val="4521"/>
              </a:lnSpc>
              <a:buFont typeface="Arial"/>
              <a:buChar char="•"/>
            </a:pPr>
            <a:r>
              <a:rPr lang="en-US" sz="3229">
                <a:solidFill>
                  <a:srgbClr val="000000"/>
                </a:solidFill>
                <a:latin typeface="Gotham"/>
              </a:rPr>
              <a:t>K mean clustering divides the data points into k clusters.</a:t>
            </a:r>
          </a:p>
          <a:p>
            <a:pPr marL="697280" lvl="1" indent="-348640" algn="just">
              <a:lnSpc>
                <a:spcPts val="4521"/>
              </a:lnSpc>
              <a:buFont typeface="Arial"/>
              <a:buChar char="•"/>
            </a:pPr>
            <a:r>
              <a:rPr lang="en-US" sz="3229">
                <a:solidFill>
                  <a:srgbClr val="000000"/>
                </a:solidFill>
                <a:latin typeface="Gotham"/>
              </a:rPr>
              <a:t>Clusters with similar audio features like danceability, tempo, valence etc are grouped as cluster.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578</Words>
  <Application>Microsoft Office PowerPoint</Application>
  <PresentationFormat>Custom</PresentationFormat>
  <Paragraphs>48</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Gotham</vt:lpstr>
      <vt:lpstr>Mont Bold</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MMDS Final Project</dc:title>
  <cp:lastModifiedBy>preetham zamp</cp:lastModifiedBy>
  <cp:revision>4</cp:revision>
  <dcterms:created xsi:type="dcterms:W3CDTF">2006-08-16T00:00:00Z</dcterms:created>
  <dcterms:modified xsi:type="dcterms:W3CDTF">2023-12-19T16:25:48Z</dcterms:modified>
  <dc:identifier>DAF3WEK2uoc</dc:identifier>
</cp:coreProperties>
</file>